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letter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908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177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094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17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659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137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729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256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95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453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869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4405F-3B20-4777-AEC0-9ABC5C2083E8}" type="datetimeFigureOut">
              <a:rPr lang="es-CL" smtClean="0"/>
              <a:t>12-03-2019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169D-0F83-4CC2-808E-B8D2D48340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912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crative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4699" y="631064"/>
            <a:ext cx="67535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b="1" dirty="0" err="1"/>
              <a:t>Worksheet</a:t>
            </a:r>
            <a:r>
              <a:rPr lang="es-CL" sz="2800" b="1" dirty="0"/>
              <a:t> </a:t>
            </a:r>
            <a:r>
              <a:rPr lang="es-CL" sz="2800" b="1" dirty="0" err="1"/>
              <a:t>of</a:t>
            </a:r>
            <a:r>
              <a:rPr lang="es-CL" sz="2800" b="1" dirty="0"/>
              <a:t> </a:t>
            </a:r>
            <a:r>
              <a:rPr lang="es-CL" sz="2400" dirty="0"/>
              <a:t>………………………………………………………</a:t>
            </a:r>
          </a:p>
          <a:p>
            <a:endParaRPr lang="es-CL" sz="2400" b="1" dirty="0"/>
          </a:p>
          <a:p>
            <a:r>
              <a:rPr lang="es-CL" sz="2400" b="1" dirty="0" err="1"/>
              <a:t>for</a:t>
            </a:r>
            <a:r>
              <a:rPr lang="es-CL" sz="2400" b="1" dirty="0"/>
              <a:t> </a:t>
            </a:r>
            <a:r>
              <a:rPr lang="es-CL" sz="2400" b="1" dirty="0" err="1"/>
              <a:t>learning</a:t>
            </a:r>
            <a:r>
              <a:rPr lang="es-CL" sz="2400" b="1" dirty="0"/>
              <a:t> </a:t>
            </a:r>
            <a:r>
              <a:rPr lang="es-CL" sz="2400" b="1" dirty="0" err="1"/>
              <a:t>about</a:t>
            </a:r>
            <a:r>
              <a:rPr lang="es-CL" sz="2400" b="1" dirty="0"/>
              <a:t> material </a:t>
            </a:r>
            <a:r>
              <a:rPr lang="es-CL" sz="2400" b="1" dirty="0" err="1"/>
              <a:t>delays</a:t>
            </a:r>
            <a:r>
              <a:rPr lang="es-CL" sz="2400" b="1" dirty="0"/>
              <a:t> in </a:t>
            </a:r>
            <a:br>
              <a:rPr lang="es-CL" sz="2400" b="1" dirty="0"/>
            </a:br>
            <a:r>
              <a:rPr lang="es-CL" sz="2400" b="1" dirty="0" err="1"/>
              <a:t>dynamically</a:t>
            </a:r>
            <a:r>
              <a:rPr lang="es-CL" sz="2400" b="1" dirty="0"/>
              <a:t> </a:t>
            </a:r>
            <a:r>
              <a:rPr lang="es-CL" sz="2400" b="1" dirty="0" err="1"/>
              <a:t>complex</a:t>
            </a:r>
            <a:r>
              <a:rPr lang="es-CL" sz="2400" b="1" dirty="0"/>
              <a:t> </a:t>
            </a:r>
            <a:r>
              <a:rPr lang="es-CL" sz="2400" b="1" dirty="0" err="1"/>
              <a:t>systems</a:t>
            </a:r>
            <a:r>
              <a:rPr lang="es-CL" sz="2400" b="1" dirty="0"/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01DD7E-8F12-434B-9EB7-844451F18323}"/>
              </a:ext>
            </a:extLst>
          </p:cNvPr>
          <p:cNvSpPr/>
          <p:nvPr/>
        </p:nvSpPr>
        <p:spPr>
          <a:xfrm>
            <a:off x="244699" y="261732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 err="1"/>
              <a:t>This</a:t>
            </a:r>
            <a:r>
              <a:rPr lang="es-CL" b="1" dirty="0"/>
              <a:t> </a:t>
            </a:r>
            <a:r>
              <a:rPr lang="es-CL" b="1" dirty="0" err="1"/>
              <a:t>is</a:t>
            </a:r>
            <a:r>
              <a:rPr lang="es-CL" b="1" dirty="0"/>
              <a:t> </a:t>
            </a:r>
            <a:r>
              <a:rPr lang="es-CL" b="1" dirty="0" err="1"/>
              <a:t>the</a:t>
            </a:r>
            <a:endParaRPr lang="es-CL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6625DDE-DBB9-41A6-B2A6-11AC27D43F62}"/>
              </a:ext>
            </a:extLst>
          </p:cNvPr>
          <p:cNvSpPr txBox="1"/>
          <p:nvPr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3054132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806630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/>
          <p:cNvSpPr/>
          <p:nvPr/>
        </p:nvSpPr>
        <p:spPr>
          <a:xfrm>
            <a:off x="0" y="1998899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Rectángulo 20"/>
          <p:cNvSpPr/>
          <p:nvPr/>
        </p:nvSpPr>
        <p:spPr>
          <a:xfrm>
            <a:off x="0" y="3202377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/>
          <p:cNvSpPr/>
          <p:nvPr/>
        </p:nvSpPr>
        <p:spPr>
          <a:xfrm>
            <a:off x="0" y="4394646"/>
            <a:ext cx="9144000" cy="11427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Rectángulo 22"/>
          <p:cNvSpPr/>
          <p:nvPr/>
        </p:nvSpPr>
        <p:spPr>
          <a:xfrm>
            <a:off x="0" y="5586915"/>
            <a:ext cx="9144000" cy="104025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/>
          <p:cNvSpPr txBox="1"/>
          <p:nvPr/>
        </p:nvSpPr>
        <p:spPr>
          <a:xfrm>
            <a:off x="-2250" y="8809"/>
            <a:ext cx="900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/>
              <a:t>Explore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118978" y="98949"/>
            <a:ext cx="18157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b="1" dirty="0" err="1"/>
              <a:t>Simulate</a:t>
            </a:r>
            <a:r>
              <a:rPr lang="es-CL" sz="1050" b="1" dirty="0"/>
              <a:t> (</a:t>
            </a:r>
            <a:r>
              <a:rPr lang="es-CL" sz="1000" b="1" dirty="0"/>
              <a:t>page “Explore”</a:t>
            </a:r>
            <a:r>
              <a:rPr lang="es-CL" sz="1050" b="1" dirty="0"/>
              <a:t>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118978" y="442273"/>
            <a:ext cx="9845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err="1"/>
              <a:t>Behavior</a:t>
            </a:r>
            <a:r>
              <a:rPr lang="es-CL" sz="900" b="1" i="1" dirty="0"/>
              <a:t> </a:t>
            </a:r>
            <a:r>
              <a:rPr lang="es-CL" sz="900" b="1" i="1" dirty="0" err="1"/>
              <a:t>change</a:t>
            </a:r>
            <a:endParaRPr lang="es-CL" sz="900" b="1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008209" y="442272"/>
            <a:ext cx="5774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pulse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63322" y="442272"/>
            <a:ext cx="5277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step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150394" y="442272"/>
            <a:ext cx="574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</a:t>
            </a:r>
            <a:r>
              <a:rPr lang="es-CL" sz="900" dirty="0" err="1"/>
              <a:t>ramp</a:t>
            </a:r>
            <a:endParaRPr lang="es-CL" sz="9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726099" y="446609"/>
            <a:ext cx="5725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wave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217671" y="442272"/>
            <a:ext cx="696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</a:t>
            </a:r>
            <a:r>
              <a:rPr lang="es-CL" sz="900" dirty="0" err="1"/>
              <a:t>random</a:t>
            </a:r>
            <a:endParaRPr lang="es-CL" sz="9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7633" y="806630"/>
            <a:ext cx="37337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/>
              <a:t>In </a:t>
            </a:r>
            <a:r>
              <a:rPr lang="es-CL" sz="1000" dirty="0" err="1"/>
              <a:t>which</a:t>
            </a:r>
            <a:r>
              <a:rPr lang="es-CL" sz="1000" dirty="0"/>
              <a:t> </a:t>
            </a:r>
            <a:r>
              <a:rPr lang="es-CL" sz="1000" dirty="0" err="1"/>
              <a:t>aspect</a:t>
            </a:r>
            <a:r>
              <a:rPr lang="es-CL" sz="1000" dirty="0"/>
              <a:t>(s) are </a:t>
            </a:r>
            <a:r>
              <a:rPr lang="es-CL" sz="1000" dirty="0" err="1"/>
              <a:t>the</a:t>
            </a:r>
            <a:r>
              <a:rPr lang="es-CL" sz="1000" dirty="0"/>
              <a:t> </a:t>
            </a:r>
            <a:r>
              <a:rPr lang="es-CL" sz="1000" b="1" dirty="0"/>
              <a:t>“pipeline” </a:t>
            </a:r>
            <a:r>
              <a:rPr lang="es-CL" sz="1000" b="1" dirty="0" err="1"/>
              <a:t>delays</a:t>
            </a:r>
            <a:r>
              <a:rPr lang="es-CL" sz="1000" b="1" dirty="0"/>
              <a:t> similar </a:t>
            </a:r>
            <a:r>
              <a:rPr lang="es-CL" sz="1000" b="1" dirty="0" err="1"/>
              <a:t>to</a:t>
            </a:r>
            <a:r>
              <a:rPr lang="es-CL" sz="1000" b="1" dirty="0"/>
              <a:t> </a:t>
            </a:r>
            <a:r>
              <a:rPr lang="es-CL" sz="1000" b="1" dirty="0" err="1"/>
              <a:t>one</a:t>
            </a:r>
            <a:r>
              <a:rPr lang="es-CL" sz="1000" b="1" dirty="0"/>
              <a:t> </a:t>
            </a:r>
            <a:r>
              <a:rPr lang="es-CL" sz="1000" b="1" dirty="0" err="1"/>
              <a:t>another</a:t>
            </a:r>
            <a:r>
              <a:rPr lang="es-CL" sz="1000" dirty="0"/>
              <a:t>?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7633" y="1998899"/>
            <a:ext cx="35782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/>
              <a:t>In </a:t>
            </a:r>
            <a:r>
              <a:rPr lang="es-CL" sz="1000" dirty="0" err="1"/>
              <a:t>which</a:t>
            </a:r>
            <a:r>
              <a:rPr lang="es-CL" sz="1000" dirty="0"/>
              <a:t> </a:t>
            </a:r>
            <a:r>
              <a:rPr lang="es-CL" sz="1000" dirty="0" err="1"/>
              <a:t>aspect</a:t>
            </a:r>
            <a:r>
              <a:rPr lang="es-CL" sz="1000" dirty="0"/>
              <a:t>(s) are </a:t>
            </a:r>
            <a:r>
              <a:rPr lang="es-CL" sz="1000" dirty="0" err="1"/>
              <a:t>the</a:t>
            </a:r>
            <a:r>
              <a:rPr lang="es-CL" sz="1000" dirty="0"/>
              <a:t> </a:t>
            </a:r>
            <a:r>
              <a:rPr lang="es-CL" sz="1000" b="1" dirty="0"/>
              <a:t>“mixer” </a:t>
            </a:r>
            <a:r>
              <a:rPr lang="es-CL" sz="1000" b="1" dirty="0" err="1"/>
              <a:t>delays</a:t>
            </a:r>
            <a:r>
              <a:rPr lang="es-CL" sz="1000" b="1" dirty="0"/>
              <a:t> </a:t>
            </a:r>
            <a:r>
              <a:rPr lang="es-CL" sz="1000" u="sng" dirty="0"/>
              <a:t>similar</a:t>
            </a:r>
            <a:r>
              <a:rPr lang="es-CL" sz="1000" dirty="0"/>
              <a:t> </a:t>
            </a:r>
            <a:r>
              <a:rPr lang="es-CL" sz="1000" dirty="0" err="1"/>
              <a:t>to</a:t>
            </a:r>
            <a:r>
              <a:rPr lang="es-CL" sz="1000" dirty="0"/>
              <a:t> </a:t>
            </a:r>
            <a:r>
              <a:rPr lang="es-CL" sz="1000" dirty="0" err="1"/>
              <a:t>one</a:t>
            </a:r>
            <a:r>
              <a:rPr lang="es-CL" sz="1000" dirty="0"/>
              <a:t> </a:t>
            </a:r>
            <a:r>
              <a:rPr lang="es-CL" sz="1000" dirty="0" err="1"/>
              <a:t>another</a:t>
            </a:r>
            <a:r>
              <a:rPr lang="es-CL" sz="1000" dirty="0"/>
              <a:t>?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7633" y="3223252"/>
            <a:ext cx="43925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/>
              <a:t>In </a:t>
            </a:r>
            <a:r>
              <a:rPr lang="es-CL" sz="1000" dirty="0" err="1"/>
              <a:t>which</a:t>
            </a:r>
            <a:r>
              <a:rPr lang="es-CL" sz="1000" dirty="0"/>
              <a:t> </a:t>
            </a:r>
            <a:r>
              <a:rPr lang="es-CL" sz="1000" dirty="0" err="1"/>
              <a:t>aspect</a:t>
            </a:r>
            <a:r>
              <a:rPr lang="es-CL" sz="1000" dirty="0"/>
              <a:t>(s) are </a:t>
            </a:r>
            <a:r>
              <a:rPr lang="es-CL" sz="1000" dirty="0" err="1"/>
              <a:t>the</a:t>
            </a:r>
            <a:r>
              <a:rPr lang="es-CL" sz="1000" dirty="0"/>
              <a:t> </a:t>
            </a:r>
            <a:r>
              <a:rPr lang="es-CL" sz="1000" b="1" dirty="0"/>
              <a:t>“mixer” </a:t>
            </a:r>
            <a:r>
              <a:rPr lang="es-CL" sz="1000" b="1" dirty="0" err="1"/>
              <a:t>delays</a:t>
            </a:r>
            <a:r>
              <a:rPr lang="es-CL" sz="1000" b="1" dirty="0"/>
              <a:t> </a:t>
            </a:r>
            <a:r>
              <a:rPr lang="es-CL" sz="1000" u="sng" dirty="0" err="1"/>
              <a:t>different</a:t>
            </a:r>
            <a:r>
              <a:rPr lang="es-CL" sz="1000" dirty="0"/>
              <a:t> </a:t>
            </a:r>
            <a:r>
              <a:rPr lang="es-CL" sz="1000" dirty="0" err="1"/>
              <a:t>from</a:t>
            </a:r>
            <a:r>
              <a:rPr lang="es-CL" sz="1000" dirty="0"/>
              <a:t> </a:t>
            </a:r>
            <a:r>
              <a:rPr lang="es-CL" sz="1000" dirty="0" err="1"/>
              <a:t>the</a:t>
            </a:r>
            <a:r>
              <a:rPr lang="es-CL" sz="1000" dirty="0"/>
              <a:t>  </a:t>
            </a:r>
            <a:r>
              <a:rPr lang="es-CL" sz="1000" b="1" dirty="0"/>
              <a:t>“pipeline” </a:t>
            </a:r>
            <a:r>
              <a:rPr lang="es-CL" sz="1000" b="1" dirty="0" err="1"/>
              <a:t>delays</a:t>
            </a:r>
            <a:r>
              <a:rPr lang="es-CL" sz="1000" dirty="0"/>
              <a:t>?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7633" y="4415521"/>
            <a:ext cx="4846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/>
              <a:t>In </a:t>
            </a:r>
            <a:r>
              <a:rPr lang="es-CL" sz="1000" dirty="0" err="1"/>
              <a:t>which</a:t>
            </a:r>
            <a:r>
              <a:rPr lang="es-CL" sz="1000" dirty="0"/>
              <a:t> </a:t>
            </a:r>
            <a:r>
              <a:rPr lang="es-CL" sz="1000" dirty="0" err="1"/>
              <a:t>aspect</a:t>
            </a:r>
            <a:r>
              <a:rPr lang="es-CL" sz="1000" dirty="0"/>
              <a:t>(s) are </a:t>
            </a:r>
            <a:r>
              <a:rPr lang="es-CL" sz="1000" dirty="0" err="1"/>
              <a:t>the</a:t>
            </a:r>
            <a:r>
              <a:rPr lang="es-CL" sz="1000" dirty="0"/>
              <a:t> </a:t>
            </a:r>
            <a:r>
              <a:rPr lang="es-CL" sz="1000" b="1" dirty="0"/>
              <a:t>“pipeline” </a:t>
            </a:r>
            <a:r>
              <a:rPr lang="es-CL" sz="1000" b="1" dirty="0" err="1"/>
              <a:t>delays</a:t>
            </a:r>
            <a:r>
              <a:rPr lang="es-CL" sz="1000" b="1" dirty="0"/>
              <a:t> </a:t>
            </a:r>
            <a:r>
              <a:rPr lang="es-CL" sz="1000" u="sng" dirty="0" err="1"/>
              <a:t>different</a:t>
            </a:r>
            <a:r>
              <a:rPr lang="es-CL" sz="1000" dirty="0"/>
              <a:t> </a:t>
            </a:r>
            <a:r>
              <a:rPr lang="es-CL" sz="1000" dirty="0" err="1"/>
              <a:t>according</a:t>
            </a:r>
            <a:r>
              <a:rPr lang="es-CL" sz="1000" dirty="0"/>
              <a:t> </a:t>
            </a:r>
            <a:r>
              <a:rPr lang="es-CL" sz="1000" dirty="0" err="1"/>
              <a:t>to</a:t>
            </a:r>
            <a:r>
              <a:rPr lang="es-CL" sz="1000" dirty="0"/>
              <a:t> </a:t>
            </a:r>
            <a:r>
              <a:rPr lang="es-CL" sz="1000" dirty="0" err="1"/>
              <a:t>their</a:t>
            </a:r>
            <a:r>
              <a:rPr lang="es-CL" sz="1000" dirty="0"/>
              <a:t> </a:t>
            </a:r>
            <a:r>
              <a:rPr lang="es-CL" sz="1000" dirty="0" err="1"/>
              <a:t>respective</a:t>
            </a:r>
            <a:r>
              <a:rPr lang="es-CL" sz="1000" dirty="0"/>
              <a:t> </a:t>
            </a:r>
            <a:r>
              <a:rPr lang="es-CL" sz="1000" b="1" dirty="0" err="1"/>
              <a:t>order</a:t>
            </a:r>
            <a:r>
              <a:rPr lang="es-CL" sz="1000" dirty="0"/>
              <a:t>?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7633" y="5607791"/>
            <a:ext cx="4846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000" dirty="0"/>
              <a:t>In </a:t>
            </a:r>
            <a:r>
              <a:rPr lang="es-CL" sz="1000" dirty="0" err="1"/>
              <a:t>which</a:t>
            </a:r>
            <a:r>
              <a:rPr lang="es-CL" sz="1000" dirty="0"/>
              <a:t> </a:t>
            </a:r>
            <a:r>
              <a:rPr lang="es-CL" sz="1000" dirty="0" err="1"/>
              <a:t>aspect</a:t>
            </a:r>
            <a:r>
              <a:rPr lang="es-CL" sz="1000" dirty="0"/>
              <a:t>(s) are </a:t>
            </a:r>
            <a:r>
              <a:rPr lang="es-CL" sz="1000" dirty="0" err="1"/>
              <a:t>the</a:t>
            </a:r>
            <a:r>
              <a:rPr lang="es-CL" sz="1000" dirty="0"/>
              <a:t> </a:t>
            </a:r>
            <a:r>
              <a:rPr lang="es-CL" sz="1000" b="1" dirty="0"/>
              <a:t>“mixer” </a:t>
            </a:r>
            <a:r>
              <a:rPr lang="es-CL" sz="1000" b="1" dirty="0" err="1"/>
              <a:t>delays</a:t>
            </a:r>
            <a:r>
              <a:rPr lang="es-CL" sz="1000" b="1" dirty="0"/>
              <a:t> </a:t>
            </a:r>
            <a:r>
              <a:rPr lang="es-CL" sz="1000" u="sng" dirty="0" err="1"/>
              <a:t>different</a:t>
            </a:r>
            <a:r>
              <a:rPr lang="es-CL" sz="1000" dirty="0"/>
              <a:t> </a:t>
            </a:r>
            <a:r>
              <a:rPr lang="es-CL" sz="1000" dirty="0" err="1"/>
              <a:t>according</a:t>
            </a:r>
            <a:r>
              <a:rPr lang="es-CL" sz="1000" dirty="0"/>
              <a:t> </a:t>
            </a:r>
            <a:r>
              <a:rPr lang="es-CL" sz="1000" dirty="0" err="1"/>
              <a:t>to</a:t>
            </a:r>
            <a:r>
              <a:rPr lang="es-CL" sz="1000" dirty="0"/>
              <a:t> </a:t>
            </a:r>
            <a:r>
              <a:rPr lang="es-CL" sz="1000" dirty="0" err="1"/>
              <a:t>their</a:t>
            </a:r>
            <a:r>
              <a:rPr lang="es-CL" sz="1000" dirty="0"/>
              <a:t> </a:t>
            </a:r>
            <a:r>
              <a:rPr lang="es-CL" sz="1000" dirty="0" err="1"/>
              <a:t>respective</a:t>
            </a:r>
            <a:r>
              <a:rPr lang="es-CL" sz="1000" dirty="0"/>
              <a:t> </a:t>
            </a:r>
            <a:r>
              <a:rPr lang="es-CL" sz="1000" b="1" dirty="0" err="1"/>
              <a:t>order</a:t>
            </a:r>
            <a:r>
              <a:rPr lang="es-CL" sz="1000" dirty="0"/>
              <a:t>?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2663322" y="84972"/>
            <a:ext cx="64806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200" dirty="0"/>
              <a:t>https://exchange.iseesystems.com/public/martin-schaffernicht/material-delays/index.html#page1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FA70FCC-17BE-4ED6-9671-8DE014C32A2D}"/>
              </a:ext>
            </a:extLst>
          </p:cNvPr>
          <p:cNvSpPr txBox="1"/>
          <p:nvPr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49030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ángulo 117"/>
          <p:cNvSpPr/>
          <p:nvPr/>
        </p:nvSpPr>
        <p:spPr>
          <a:xfrm>
            <a:off x="2475892" y="409821"/>
            <a:ext cx="6604000" cy="37885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4" name="Rectángulo 123"/>
          <p:cNvSpPr/>
          <p:nvPr/>
        </p:nvSpPr>
        <p:spPr>
          <a:xfrm>
            <a:off x="59075" y="4161062"/>
            <a:ext cx="9020817" cy="249077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/>
          <p:cNvSpPr txBox="1"/>
          <p:nvPr/>
        </p:nvSpPr>
        <p:spPr>
          <a:xfrm>
            <a:off x="-2250" y="8809"/>
            <a:ext cx="295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 err="1"/>
              <a:t>Predict</a:t>
            </a:r>
            <a:r>
              <a:rPr lang="es-CL" b="1" dirty="0"/>
              <a:t> – Observe – Compare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227609" y="119145"/>
            <a:ext cx="6944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err="1"/>
              <a:t>Delay</a:t>
            </a:r>
            <a:r>
              <a:rPr lang="es-CL" sz="900" b="1" i="1" dirty="0"/>
              <a:t> </a:t>
            </a:r>
            <a:r>
              <a:rPr lang="es-CL" sz="900" b="1" i="1" dirty="0" err="1"/>
              <a:t>type</a:t>
            </a:r>
            <a:endParaRPr lang="es-CL" sz="900" b="1" i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062135" y="119144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ingdings" panose="05000000000000000000" pitchFamily="2" charset="2"/>
              </a:rPr>
              <a:t></a:t>
            </a:r>
            <a:r>
              <a:rPr lang="es-CL" sz="900" dirty="0"/>
              <a:t> </a:t>
            </a:r>
            <a:r>
              <a:rPr lang="es-CL" sz="900" dirty="0" err="1"/>
              <a:t>mixer</a:t>
            </a:r>
            <a:endParaRPr lang="es-CL" sz="900" dirty="0"/>
          </a:p>
        </p:txBody>
      </p:sp>
      <p:sp>
        <p:nvSpPr>
          <p:cNvPr id="5" name="CuadroTexto 4"/>
          <p:cNvSpPr txBox="1"/>
          <p:nvPr/>
        </p:nvSpPr>
        <p:spPr>
          <a:xfrm>
            <a:off x="4576572" y="119144"/>
            <a:ext cx="7008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ingdings" panose="05000000000000000000" pitchFamily="2" charset="2"/>
              </a:rPr>
              <a:t></a:t>
            </a:r>
            <a:r>
              <a:rPr lang="es-CL" sz="900" dirty="0"/>
              <a:t> pipeline</a:t>
            </a:r>
          </a:p>
        </p:txBody>
      </p:sp>
      <p:grpSp>
        <p:nvGrpSpPr>
          <p:cNvPr id="89" name="Grupo 88"/>
          <p:cNvGrpSpPr/>
          <p:nvPr/>
        </p:nvGrpSpPr>
        <p:grpSpPr>
          <a:xfrm>
            <a:off x="2576146" y="565264"/>
            <a:ext cx="6417361" cy="3608699"/>
            <a:chOff x="297180" y="1104147"/>
            <a:chExt cx="8386152" cy="4715817"/>
          </a:xfrm>
        </p:grpSpPr>
        <p:cxnSp>
          <p:nvCxnSpPr>
            <p:cNvPr id="8" name="Conector recto de flecha 7"/>
            <p:cNvCxnSpPr/>
            <p:nvPr/>
          </p:nvCxnSpPr>
          <p:spPr>
            <a:xfrm flipV="1">
              <a:off x="1352062" y="1109785"/>
              <a:ext cx="0" cy="40405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de flecha 9"/>
            <p:cNvCxnSpPr/>
            <p:nvPr/>
          </p:nvCxnSpPr>
          <p:spPr>
            <a:xfrm>
              <a:off x="1359877" y="5150338"/>
              <a:ext cx="732345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/>
            <p:cNvSpPr txBox="1"/>
            <p:nvPr/>
          </p:nvSpPr>
          <p:spPr>
            <a:xfrm rot="16200000">
              <a:off x="105716" y="2813740"/>
              <a:ext cx="714743" cy="331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 err="1"/>
                <a:t>Values</a:t>
              </a:r>
              <a:endParaRPr lang="es-CL" sz="1050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4552143" y="5488149"/>
              <a:ext cx="595340" cy="331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/>
                <a:t>Time</a:t>
              </a:r>
            </a:p>
          </p:txBody>
        </p:sp>
        <p:sp>
          <p:nvSpPr>
            <p:cNvPr id="16" name="CuadroTexto 15"/>
            <p:cNvSpPr txBox="1"/>
            <p:nvPr/>
          </p:nvSpPr>
          <p:spPr>
            <a:xfrm flipH="1">
              <a:off x="1414582" y="5205045"/>
              <a:ext cx="2981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000" dirty="0"/>
                <a:t>1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182137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2</a:t>
              </a:r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218361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3</a:t>
              </a: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254584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4</a:t>
              </a: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290808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5</a:t>
              </a: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27031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6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3632553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7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3994788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8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4357020" y="520504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9</a:t>
              </a:r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69316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10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505992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11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542669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12</a:t>
              </a: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579345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13</a:t>
              </a:r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616022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14</a:t>
              </a:r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652698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15</a:t>
              </a: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689375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16</a:t>
              </a: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726051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17</a:t>
              </a: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7627280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18</a:t>
              </a:r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7994045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19</a:t>
              </a:r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8360808" y="5205045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L" sz="1000" dirty="0"/>
                <a:t>20</a:t>
              </a:r>
            </a:p>
          </p:txBody>
        </p:sp>
        <p:cxnSp>
          <p:nvCxnSpPr>
            <p:cNvPr id="39" name="Conector recto 38"/>
            <p:cNvCxnSpPr/>
            <p:nvPr/>
          </p:nvCxnSpPr>
          <p:spPr>
            <a:xfrm flipV="1">
              <a:off x="155810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 flipV="1">
              <a:off x="192349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 flipV="1">
              <a:off x="228887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 flipV="1">
              <a:off x="265426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 flipV="1">
              <a:off x="301965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 flipV="1">
              <a:off x="338503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V="1">
              <a:off x="375042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/>
            <p:cNvCxnSpPr/>
            <p:nvPr/>
          </p:nvCxnSpPr>
          <p:spPr>
            <a:xfrm flipV="1">
              <a:off x="411580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V="1">
              <a:off x="484658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/>
            <p:cNvCxnSpPr/>
            <p:nvPr/>
          </p:nvCxnSpPr>
          <p:spPr>
            <a:xfrm flipV="1">
              <a:off x="521196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/>
            <p:cNvCxnSpPr/>
            <p:nvPr/>
          </p:nvCxnSpPr>
          <p:spPr>
            <a:xfrm flipV="1">
              <a:off x="557735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/>
            <p:cNvCxnSpPr/>
            <p:nvPr/>
          </p:nvCxnSpPr>
          <p:spPr>
            <a:xfrm flipV="1">
              <a:off x="594273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/>
            <p:cNvCxnSpPr/>
            <p:nvPr/>
          </p:nvCxnSpPr>
          <p:spPr>
            <a:xfrm flipV="1">
              <a:off x="630812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/>
            <p:cNvCxnSpPr/>
            <p:nvPr/>
          </p:nvCxnSpPr>
          <p:spPr>
            <a:xfrm flipV="1">
              <a:off x="6673510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/>
            <p:cNvCxnSpPr/>
            <p:nvPr/>
          </p:nvCxnSpPr>
          <p:spPr>
            <a:xfrm flipV="1">
              <a:off x="703889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53"/>
            <p:cNvCxnSpPr/>
            <p:nvPr/>
          </p:nvCxnSpPr>
          <p:spPr>
            <a:xfrm flipV="1">
              <a:off x="7404282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cto 54"/>
            <p:cNvCxnSpPr/>
            <p:nvPr/>
          </p:nvCxnSpPr>
          <p:spPr>
            <a:xfrm flipV="1">
              <a:off x="7769668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/>
            <p:cNvCxnSpPr/>
            <p:nvPr/>
          </p:nvCxnSpPr>
          <p:spPr>
            <a:xfrm flipV="1">
              <a:off x="448119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/>
            <p:cNvCxnSpPr/>
            <p:nvPr/>
          </p:nvCxnSpPr>
          <p:spPr>
            <a:xfrm flipV="1">
              <a:off x="8135054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57"/>
            <p:cNvCxnSpPr/>
            <p:nvPr/>
          </p:nvCxnSpPr>
          <p:spPr>
            <a:xfrm flipV="1">
              <a:off x="8500436" y="1266092"/>
              <a:ext cx="0" cy="388424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cto 58"/>
            <p:cNvCxnSpPr/>
            <p:nvPr/>
          </p:nvCxnSpPr>
          <p:spPr>
            <a:xfrm>
              <a:off x="1261403" y="124264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cto 60"/>
            <p:cNvCxnSpPr/>
            <p:nvPr/>
          </p:nvCxnSpPr>
          <p:spPr>
            <a:xfrm>
              <a:off x="1261403" y="144845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/>
            <p:cNvCxnSpPr/>
            <p:nvPr/>
          </p:nvCxnSpPr>
          <p:spPr>
            <a:xfrm>
              <a:off x="1261403" y="165425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/>
            <p:cNvCxnSpPr/>
            <p:nvPr/>
          </p:nvCxnSpPr>
          <p:spPr>
            <a:xfrm>
              <a:off x="1261403" y="186006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cto 63"/>
            <p:cNvCxnSpPr/>
            <p:nvPr/>
          </p:nvCxnSpPr>
          <p:spPr>
            <a:xfrm>
              <a:off x="1261403" y="206586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cto 64"/>
            <p:cNvCxnSpPr/>
            <p:nvPr/>
          </p:nvCxnSpPr>
          <p:spPr>
            <a:xfrm>
              <a:off x="1261403" y="227167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/>
            <p:cNvCxnSpPr/>
            <p:nvPr/>
          </p:nvCxnSpPr>
          <p:spPr>
            <a:xfrm>
              <a:off x="1261403" y="247747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/>
            <p:cNvCxnSpPr/>
            <p:nvPr/>
          </p:nvCxnSpPr>
          <p:spPr>
            <a:xfrm>
              <a:off x="1261403" y="268328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/>
            <p:cNvCxnSpPr/>
            <p:nvPr/>
          </p:nvCxnSpPr>
          <p:spPr>
            <a:xfrm>
              <a:off x="1261403" y="288908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/>
            <p:cNvCxnSpPr/>
            <p:nvPr/>
          </p:nvCxnSpPr>
          <p:spPr>
            <a:xfrm>
              <a:off x="1261403" y="309489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/>
            <p:cNvCxnSpPr/>
            <p:nvPr/>
          </p:nvCxnSpPr>
          <p:spPr>
            <a:xfrm>
              <a:off x="1261403" y="330069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/>
            <p:cNvCxnSpPr/>
            <p:nvPr/>
          </p:nvCxnSpPr>
          <p:spPr>
            <a:xfrm>
              <a:off x="1261403" y="350650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/>
            <p:cNvCxnSpPr/>
            <p:nvPr/>
          </p:nvCxnSpPr>
          <p:spPr>
            <a:xfrm>
              <a:off x="1261403" y="371230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/>
            <p:cNvCxnSpPr/>
            <p:nvPr/>
          </p:nvCxnSpPr>
          <p:spPr>
            <a:xfrm>
              <a:off x="1261403" y="391811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>
              <a:off x="1261403" y="412391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/>
            <p:cNvCxnSpPr/>
            <p:nvPr/>
          </p:nvCxnSpPr>
          <p:spPr>
            <a:xfrm>
              <a:off x="1261403" y="432972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/>
            <p:cNvCxnSpPr/>
            <p:nvPr/>
          </p:nvCxnSpPr>
          <p:spPr>
            <a:xfrm>
              <a:off x="1261403" y="4535527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/>
            <p:cNvCxnSpPr/>
            <p:nvPr/>
          </p:nvCxnSpPr>
          <p:spPr>
            <a:xfrm>
              <a:off x="1261403" y="4741332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cto 77"/>
            <p:cNvCxnSpPr/>
            <p:nvPr/>
          </p:nvCxnSpPr>
          <p:spPr>
            <a:xfrm>
              <a:off x="1261403" y="4947140"/>
              <a:ext cx="723903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CuadroTexto 79"/>
            <p:cNvSpPr txBox="1"/>
            <p:nvPr/>
          </p:nvSpPr>
          <p:spPr>
            <a:xfrm>
              <a:off x="605496" y="1104147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/>
                <a:t>………..</a:t>
              </a:r>
            </a:p>
          </p:txBody>
        </p:sp>
        <p:sp>
          <p:nvSpPr>
            <p:cNvPr id="82" name="CuadroTexto 81"/>
            <p:cNvSpPr txBox="1"/>
            <p:nvPr/>
          </p:nvSpPr>
          <p:spPr>
            <a:xfrm>
              <a:off x="605496" y="4947140"/>
              <a:ext cx="54854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050" dirty="0"/>
                <a:t>………..</a:t>
              </a:r>
            </a:p>
          </p:txBody>
        </p:sp>
      </p:grpSp>
      <p:sp>
        <p:nvSpPr>
          <p:cNvPr id="83" name="CuadroTexto 82"/>
          <p:cNvSpPr txBox="1"/>
          <p:nvPr/>
        </p:nvSpPr>
        <p:spPr>
          <a:xfrm>
            <a:off x="5335722" y="115658"/>
            <a:ext cx="9845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i="1" dirty="0" err="1"/>
              <a:t>Behavior</a:t>
            </a:r>
            <a:r>
              <a:rPr lang="es-CL" sz="900" b="1" i="1" dirty="0"/>
              <a:t> </a:t>
            </a:r>
            <a:r>
              <a:rPr lang="es-CL" sz="900" b="1" i="1" dirty="0" err="1"/>
              <a:t>change</a:t>
            </a:r>
            <a:endParaRPr lang="es-CL" sz="900" b="1" i="1" dirty="0"/>
          </a:p>
        </p:txBody>
      </p:sp>
      <p:sp>
        <p:nvSpPr>
          <p:cNvPr id="84" name="CuadroTexto 83"/>
          <p:cNvSpPr txBox="1"/>
          <p:nvPr/>
        </p:nvSpPr>
        <p:spPr>
          <a:xfrm>
            <a:off x="6224953" y="115657"/>
            <a:ext cx="5774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pulse</a:t>
            </a:r>
          </a:p>
        </p:txBody>
      </p:sp>
      <p:sp>
        <p:nvSpPr>
          <p:cNvPr id="85" name="CuadroTexto 84"/>
          <p:cNvSpPr txBox="1"/>
          <p:nvPr/>
        </p:nvSpPr>
        <p:spPr>
          <a:xfrm>
            <a:off x="6880066" y="115657"/>
            <a:ext cx="5277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step</a:t>
            </a:r>
          </a:p>
        </p:txBody>
      </p:sp>
      <p:sp>
        <p:nvSpPr>
          <p:cNvPr id="86" name="CuadroTexto 85"/>
          <p:cNvSpPr txBox="1"/>
          <p:nvPr/>
        </p:nvSpPr>
        <p:spPr>
          <a:xfrm>
            <a:off x="7367138" y="115657"/>
            <a:ext cx="574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</a:t>
            </a:r>
            <a:r>
              <a:rPr lang="es-CL" sz="900" dirty="0" err="1"/>
              <a:t>ramp</a:t>
            </a:r>
            <a:endParaRPr lang="es-CL" sz="900" dirty="0"/>
          </a:p>
        </p:txBody>
      </p:sp>
      <p:sp>
        <p:nvSpPr>
          <p:cNvPr id="87" name="CuadroTexto 86"/>
          <p:cNvSpPr txBox="1"/>
          <p:nvPr/>
        </p:nvSpPr>
        <p:spPr>
          <a:xfrm>
            <a:off x="7942843" y="119994"/>
            <a:ext cx="5725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wave</a:t>
            </a:r>
          </a:p>
        </p:txBody>
      </p:sp>
      <p:sp>
        <p:nvSpPr>
          <p:cNvPr id="88" name="CuadroTexto 87"/>
          <p:cNvSpPr txBox="1"/>
          <p:nvPr/>
        </p:nvSpPr>
        <p:spPr>
          <a:xfrm>
            <a:off x="8434415" y="115657"/>
            <a:ext cx="696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sym typeface="Webdings" panose="05030102010509060703" pitchFamily="18" charset="2"/>
              </a:rPr>
              <a:t></a:t>
            </a:r>
            <a:r>
              <a:rPr lang="es-CL" sz="900" dirty="0"/>
              <a:t> </a:t>
            </a:r>
            <a:r>
              <a:rPr lang="es-CL" sz="900" dirty="0" err="1"/>
              <a:t>random</a:t>
            </a:r>
            <a:endParaRPr lang="es-CL" sz="900" dirty="0"/>
          </a:p>
        </p:txBody>
      </p:sp>
      <p:sp>
        <p:nvSpPr>
          <p:cNvPr id="90" name="CuadroTexto 89"/>
          <p:cNvSpPr txBox="1"/>
          <p:nvPr/>
        </p:nvSpPr>
        <p:spPr>
          <a:xfrm>
            <a:off x="435396" y="1119468"/>
            <a:ext cx="11128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b="1" dirty="0" err="1"/>
              <a:t>monitored</a:t>
            </a:r>
            <a:r>
              <a:rPr lang="es-CL" sz="900" b="1" dirty="0"/>
              <a:t> variable</a:t>
            </a:r>
            <a:endParaRPr lang="es-CL" sz="900" dirty="0"/>
          </a:p>
        </p:txBody>
      </p:sp>
      <p:sp>
        <p:nvSpPr>
          <p:cNvPr id="91" name="CuadroTexto 90"/>
          <p:cNvSpPr txBox="1"/>
          <p:nvPr/>
        </p:nvSpPr>
        <p:spPr>
          <a:xfrm>
            <a:off x="435396" y="1675598"/>
            <a:ext cx="8627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1</a:t>
            </a:r>
            <a:r>
              <a:rPr lang="es-CL" sz="900" baseline="30000" dirty="0"/>
              <a:t>st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92" name="CuadroTexto 91"/>
          <p:cNvSpPr txBox="1"/>
          <p:nvPr/>
        </p:nvSpPr>
        <p:spPr>
          <a:xfrm>
            <a:off x="435396" y="1920232"/>
            <a:ext cx="886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2</a:t>
            </a:r>
            <a:r>
              <a:rPr lang="es-CL" sz="900" baseline="30000" dirty="0"/>
              <a:t>nd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93" name="CuadroTexto 92"/>
          <p:cNvSpPr txBox="1"/>
          <p:nvPr/>
        </p:nvSpPr>
        <p:spPr>
          <a:xfrm>
            <a:off x="444032" y="2164867"/>
            <a:ext cx="8739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1</a:t>
            </a:r>
            <a:r>
              <a:rPr lang="es-CL" sz="900" baseline="30000" dirty="0"/>
              <a:t>rd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94" name="Elipse 93"/>
          <p:cNvSpPr/>
          <p:nvPr/>
        </p:nvSpPr>
        <p:spPr>
          <a:xfrm>
            <a:off x="80979" y="462588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1</a:t>
            </a:r>
          </a:p>
        </p:txBody>
      </p:sp>
      <p:sp>
        <p:nvSpPr>
          <p:cNvPr id="95" name="Elipse 94"/>
          <p:cNvSpPr/>
          <p:nvPr/>
        </p:nvSpPr>
        <p:spPr>
          <a:xfrm>
            <a:off x="80979" y="939785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2</a:t>
            </a:r>
          </a:p>
        </p:txBody>
      </p:sp>
      <p:sp>
        <p:nvSpPr>
          <p:cNvPr id="96" name="Elipse 95"/>
          <p:cNvSpPr/>
          <p:nvPr/>
        </p:nvSpPr>
        <p:spPr>
          <a:xfrm>
            <a:off x="80979" y="2518939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4</a:t>
            </a:r>
          </a:p>
        </p:txBody>
      </p:sp>
      <p:sp>
        <p:nvSpPr>
          <p:cNvPr id="97" name="CuadroTexto 96"/>
          <p:cNvSpPr txBox="1"/>
          <p:nvPr/>
        </p:nvSpPr>
        <p:spPr>
          <a:xfrm>
            <a:off x="288233" y="931510"/>
            <a:ext cx="16321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Sketch </a:t>
            </a:r>
            <a:r>
              <a:rPr lang="es-CL" sz="900" dirty="0" err="1"/>
              <a:t>the</a:t>
            </a:r>
            <a:r>
              <a:rPr lang="es-CL" sz="900" dirty="0"/>
              <a:t> </a:t>
            </a:r>
            <a:r>
              <a:rPr lang="es-CL" sz="900" b="1" dirty="0" err="1"/>
              <a:t>monitored</a:t>
            </a:r>
            <a:r>
              <a:rPr lang="es-CL" sz="900" b="1" dirty="0"/>
              <a:t> variable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288233" y="1465730"/>
            <a:ext cx="19127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Sketch </a:t>
            </a:r>
            <a:r>
              <a:rPr lang="es-CL" sz="900" dirty="0" err="1"/>
              <a:t>your</a:t>
            </a:r>
            <a:r>
              <a:rPr lang="es-CL" sz="900" dirty="0"/>
              <a:t> </a:t>
            </a:r>
            <a:r>
              <a:rPr lang="es-CL" sz="900" dirty="0" err="1"/>
              <a:t>predictions</a:t>
            </a:r>
            <a:r>
              <a:rPr lang="es-CL" sz="900" dirty="0"/>
              <a:t> </a:t>
            </a:r>
            <a:r>
              <a:rPr lang="es-CL" sz="900" dirty="0" err="1"/>
              <a:t>for</a:t>
            </a:r>
            <a:r>
              <a:rPr lang="es-CL" sz="900" dirty="0"/>
              <a:t> </a:t>
            </a:r>
            <a:r>
              <a:rPr lang="es-CL" sz="900" dirty="0" err="1"/>
              <a:t>the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99" name="CuadroTexto 98"/>
          <p:cNvSpPr txBox="1"/>
          <p:nvPr/>
        </p:nvSpPr>
        <p:spPr>
          <a:xfrm>
            <a:off x="288233" y="3032513"/>
            <a:ext cx="18758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 err="1"/>
              <a:t>Copy</a:t>
            </a:r>
            <a:r>
              <a:rPr lang="es-CL" sz="900" dirty="0"/>
              <a:t> </a:t>
            </a:r>
            <a:r>
              <a:rPr lang="es-CL" sz="900" dirty="0" err="1"/>
              <a:t>the</a:t>
            </a:r>
            <a:r>
              <a:rPr lang="es-CL" sz="900" dirty="0"/>
              <a:t> </a:t>
            </a:r>
            <a:r>
              <a:rPr lang="es-CL" sz="900" dirty="0" err="1"/>
              <a:t>simulated</a:t>
            </a:r>
            <a:r>
              <a:rPr lang="es-CL" sz="900" dirty="0"/>
              <a:t> </a:t>
            </a:r>
            <a:r>
              <a:rPr lang="es-CL" sz="900" dirty="0" err="1"/>
              <a:t>behavior</a:t>
            </a:r>
            <a:r>
              <a:rPr lang="es-CL" sz="900" dirty="0"/>
              <a:t> </a:t>
            </a:r>
            <a:r>
              <a:rPr lang="es-CL" sz="900" dirty="0" err="1"/>
              <a:t>graphs</a:t>
            </a:r>
            <a:endParaRPr lang="es-CL" sz="900" dirty="0"/>
          </a:p>
        </p:txBody>
      </p:sp>
      <p:sp>
        <p:nvSpPr>
          <p:cNvPr id="100" name="CuadroTexto 99"/>
          <p:cNvSpPr txBox="1"/>
          <p:nvPr/>
        </p:nvSpPr>
        <p:spPr>
          <a:xfrm>
            <a:off x="315131" y="4206938"/>
            <a:ext cx="67476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/>
              <a:t>Compare </a:t>
            </a:r>
            <a:r>
              <a:rPr lang="es-CL" sz="900" dirty="0" err="1"/>
              <a:t>your</a:t>
            </a:r>
            <a:r>
              <a:rPr lang="es-CL" sz="900" dirty="0"/>
              <a:t> </a:t>
            </a:r>
            <a:r>
              <a:rPr lang="es-CL" sz="900" dirty="0" err="1"/>
              <a:t>predictions</a:t>
            </a:r>
            <a:r>
              <a:rPr lang="es-CL" sz="900" dirty="0"/>
              <a:t> </a:t>
            </a:r>
            <a:r>
              <a:rPr lang="es-CL" sz="900" dirty="0" err="1"/>
              <a:t>to</a:t>
            </a:r>
            <a:r>
              <a:rPr lang="es-CL" sz="900" dirty="0"/>
              <a:t> </a:t>
            </a:r>
            <a:r>
              <a:rPr lang="es-CL" sz="900" dirty="0" err="1"/>
              <a:t>the</a:t>
            </a:r>
            <a:r>
              <a:rPr lang="es-CL" sz="900" dirty="0"/>
              <a:t> </a:t>
            </a:r>
            <a:r>
              <a:rPr lang="es-CL" sz="900" dirty="0" err="1"/>
              <a:t>simulations</a:t>
            </a:r>
            <a:r>
              <a:rPr lang="es-CL" sz="900" dirty="0"/>
              <a:t>: </a:t>
            </a:r>
            <a:r>
              <a:rPr lang="es-CL" sz="900" dirty="0" err="1"/>
              <a:t>if</a:t>
            </a:r>
            <a:r>
              <a:rPr lang="es-CL" sz="900" dirty="0"/>
              <a:t> </a:t>
            </a:r>
            <a:r>
              <a:rPr lang="es-CL" sz="900" dirty="0" err="1"/>
              <a:t>you</a:t>
            </a:r>
            <a:r>
              <a:rPr lang="es-CL" sz="900" dirty="0"/>
              <a:t> </a:t>
            </a:r>
            <a:r>
              <a:rPr lang="es-CL" sz="900" dirty="0" err="1"/>
              <a:t>see</a:t>
            </a:r>
            <a:r>
              <a:rPr lang="es-CL" sz="900" dirty="0"/>
              <a:t> </a:t>
            </a:r>
            <a:r>
              <a:rPr lang="es-CL" sz="900" dirty="0" err="1"/>
              <a:t>differences</a:t>
            </a:r>
            <a:r>
              <a:rPr lang="es-CL" sz="900" dirty="0"/>
              <a:t> </a:t>
            </a:r>
            <a:r>
              <a:rPr lang="es-CL" sz="900" dirty="0" err="1"/>
              <a:t>between</a:t>
            </a:r>
            <a:r>
              <a:rPr lang="es-CL" sz="900" dirty="0"/>
              <a:t> </a:t>
            </a:r>
            <a:r>
              <a:rPr lang="es-CL" sz="900" dirty="0" err="1"/>
              <a:t>predicted</a:t>
            </a:r>
            <a:r>
              <a:rPr lang="es-CL" sz="900" dirty="0"/>
              <a:t> and </a:t>
            </a:r>
            <a:r>
              <a:rPr lang="es-CL" sz="900" dirty="0" err="1"/>
              <a:t>simulated</a:t>
            </a:r>
            <a:r>
              <a:rPr lang="es-CL" sz="900" dirty="0"/>
              <a:t> </a:t>
            </a:r>
            <a:r>
              <a:rPr lang="es-CL" sz="900" dirty="0" err="1"/>
              <a:t>behavior</a:t>
            </a:r>
            <a:r>
              <a:rPr lang="es-CL" sz="900" dirty="0"/>
              <a:t>, describe </a:t>
            </a:r>
            <a:r>
              <a:rPr lang="es-CL" sz="900" dirty="0" err="1"/>
              <a:t>them</a:t>
            </a:r>
            <a:r>
              <a:rPr lang="es-CL" sz="900" dirty="0"/>
              <a:t>.</a:t>
            </a:r>
          </a:p>
        </p:txBody>
      </p:sp>
      <p:sp>
        <p:nvSpPr>
          <p:cNvPr id="101" name="Elipse 100"/>
          <p:cNvSpPr/>
          <p:nvPr/>
        </p:nvSpPr>
        <p:spPr>
          <a:xfrm>
            <a:off x="103180" y="4197335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6</a:t>
            </a:r>
          </a:p>
        </p:txBody>
      </p:sp>
      <p:sp>
        <p:nvSpPr>
          <p:cNvPr id="107" name="CuadroTexto 106"/>
          <p:cNvSpPr txBox="1"/>
          <p:nvPr/>
        </p:nvSpPr>
        <p:spPr>
          <a:xfrm>
            <a:off x="444032" y="3217572"/>
            <a:ext cx="8627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1</a:t>
            </a:r>
            <a:r>
              <a:rPr lang="es-CL" sz="900" baseline="30000" dirty="0"/>
              <a:t>st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108" name="CuadroTexto 107"/>
          <p:cNvSpPr txBox="1"/>
          <p:nvPr/>
        </p:nvSpPr>
        <p:spPr>
          <a:xfrm>
            <a:off x="444032" y="3462206"/>
            <a:ext cx="886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2</a:t>
            </a:r>
            <a:r>
              <a:rPr lang="es-CL" sz="900" baseline="30000" dirty="0"/>
              <a:t>nd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sp>
        <p:nvSpPr>
          <p:cNvPr id="109" name="CuadroTexto 108"/>
          <p:cNvSpPr txBox="1"/>
          <p:nvPr/>
        </p:nvSpPr>
        <p:spPr>
          <a:xfrm>
            <a:off x="444032" y="3706841"/>
            <a:ext cx="8739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1</a:t>
            </a:r>
            <a:r>
              <a:rPr lang="es-CL" sz="900" baseline="30000" dirty="0"/>
              <a:t>rd</a:t>
            </a:r>
            <a:r>
              <a:rPr lang="es-CL" sz="900" dirty="0"/>
              <a:t> </a:t>
            </a:r>
            <a:r>
              <a:rPr lang="es-CL" sz="900" dirty="0" err="1"/>
              <a:t>order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endParaRPr lang="es-CL" sz="900" dirty="0"/>
          </a:p>
        </p:txBody>
      </p:sp>
      <p:cxnSp>
        <p:nvCxnSpPr>
          <p:cNvPr id="111" name="Conector recto 110"/>
          <p:cNvCxnSpPr/>
          <p:nvPr/>
        </p:nvCxnSpPr>
        <p:spPr>
          <a:xfrm>
            <a:off x="1654990" y="1249739"/>
            <a:ext cx="597046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1654990" y="1800722"/>
            <a:ext cx="5970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1654990" y="2039087"/>
            <a:ext cx="5970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1654990" y="2285267"/>
            <a:ext cx="5970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1654990" y="3344269"/>
            <a:ext cx="597046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1654990" y="3582634"/>
            <a:ext cx="59704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1654990" y="3828814"/>
            <a:ext cx="597046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ipse 118"/>
          <p:cNvSpPr/>
          <p:nvPr/>
        </p:nvSpPr>
        <p:spPr>
          <a:xfrm>
            <a:off x="80670" y="1458244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3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288233" y="379998"/>
            <a:ext cx="1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 err="1"/>
              <a:t>Simulate</a:t>
            </a:r>
            <a:r>
              <a:rPr lang="es-CL" sz="900" dirty="0"/>
              <a:t> (</a:t>
            </a:r>
            <a:r>
              <a:rPr lang="es-CL" sz="800" dirty="0"/>
              <a:t>page “</a:t>
            </a:r>
            <a:r>
              <a:rPr lang="es-CL" sz="800" dirty="0" err="1"/>
              <a:t>Predictions</a:t>
            </a:r>
            <a:r>
              <a:rPr lang="es-CL" sz="800" dirty="0"/>
              <a:t>”, </a:t>
            </a:r>
            <a:r>
              <a:rPr lang="es-CL" sz="800" dirty="0" err="1"/>
              <a:t>graph</a:t>
            </a:r>
            <a:r>
              <a:rPr lang="es-CL" sz="800" dirty="0"/>
              <a:t> p1 – </a:t>
            </a:r>
            <a:r>
              <a:rPr lang="es-CL" sz="800" dirty="0" err="1"/>
              <a:t>only</a:t>
            </a:r>
            <a:r>
              <a:rPr lang="es-CL" sz="800" dirty="0"/>
              <a:t> </a:t>
            </a:r>
            <a:r>
              <a:rPr lang="es-CL" sz="800" b="1" dirty="0" err="1"/>
              <a:t>monitored</a:t>
            </a:r>
            <a:r>
              <a:rPr lang="es-CL" sz="800" b="1" dirty="0"/>
              <a:t> variable</a:t>
            </a:r>
            <a:r>
              <a:rPr lang="es-CL" sz="900" dirty="0"/>
              <a:t>)</a:t>
            </a:r>
          </a:p>
        </p:txBody>
      </p:sp>
      <p:sp>
        <p:nvSpPr>
          <p:cNvPr id="121" name="CuadroTexto 120"/>
          <p:cNvSpPr txBox="1"/>
          <p:nvPr/>
        </p:nvSpPr>
        <p:spPr>
          <a:xfrm>
            <a:off x="355946" y="2487904"/>
            <a:ext cx="181579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 err="1"/>
              <a:t>Switch</a:t>
            </a:r>
            <a:r>
              <a:rPr lang="es-CL" sz="900" dirty="0"/>
              <a:t> </a:t>
            </a:r>
            <a:r>
              <a:rPr lang="es-CL" sz="900" dirty="0" err="1"/>
              <a:t>to</a:t>
            </a:r>
            <a:r>
              <a:rPr lang="es-CL" sz="900" dirty="0"/>
              <a:t> </a:t>
            </a:r>
            <a:r>
              <a:rPr lang="es-CL" sz="900" dirty="0" err="1"/>
              <a:t>graph</a:t>
            </a:r>
            <a:r>
              <a:rPr lang="es-CL" sz="900" dirty="0"/>
              <a:t> p2 o p3 (</a:t>
            </a:r>
            <a:r>
              <a:rPr lang="es-CL" sz="900" dirty="0" err="1"/>
              <a:t>according</a:t>
            </a:r>
            <a:r>
              <a:rPr lang="es-CL" sz="900" dirty="0"/>
              <a:t> </a:t>
            </a:r>
            <a:r>
              <a:rPr lang="es-CL" sz="900" dirty="0" err="1"/>
              <a:t>to</a:t>
            </a:r>
            <a:r>
              <a:rPr lang="es-CL" sz="900" dirty="0"/>
              <a:t> </a:t>
            </a:r>
            <a:r>
              <a:rPr lang="es-CL" sz="900" dirty="0" err="1"/>
              <a:t>type</a:t>
            </a:r>
            <a:r>
              <a:rPr lang="es-CL" sz="900" dirty="0"/>
              <a:t> </a:t>
            </a:r>
            <a:r>
              <a:rPr lang="es-CL" sz="900" dirty="0" err="1"/>
              <a:t>of</a:t>
            </a:r>
            <a:r>
              <a:rPr lang="es-CL" sz="900" dirty="0"/>
              <a:t> </a:t>
            </a:r>
            <a:r>
              <a:rPr lang="es-CL" sz="900" dirty="0" err="1"/>
              <a:t>delay</a:t>
            </a:r>
            <a:r>
              <a:rPr lang="es-CL" sz="1000" dirty="0"/>
              <a:t>)</a:t>
            </a:r>
            <a:endParaRPr lang="es-CL" sz="900" dirty="0"/>
          </a:p>
        </p:txBody>
      </p:sp>
      <p:sp>
        <p:nvSpPr>
          <p:cNvPr id="123" name="Elipse 122"/>
          <p:cNvSpPr/>
          <p:nvPr/>
        </p:nvSpPr>
        <p:spPr>
          <a:xfrm>
            <a:off x="59075" y="3022747"/>
            <a:ext cx="234461" cy="23446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b="1" dirty="0"/>
              <a:t>5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278AC386-0406-4BD6-A9D5-75C69333DA6E}"/>
              </a:ext>
            </a:extLst>
          </p:cNvPr>
          <p:cNvSpPr txBox="1"/>
          <p:nvPr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59613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-2250" y="8809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b="1" dirty="0" err="1"/>
              <a:t>Diagnose</a:t>
            </a:r>
            <a:endParaRPr lang="es-CL" b="1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288332"/>
              </p:ext>
            </p:extLst>
          </p:nvPr>
        </p:nvGraphicFramePr>
        <p:xfrm>
          <a:off x="357405" y="654142"/>
          <a:ext cx="3367035" cy="5743769"/>
        </p:xfrm>
        <a:graphic>
          <a:graphicData uri="http://schemas.openxmlformats.org/drawingml/2006/table">
            <a:tbl>
              <a:tblPr/>
              <a:tblGrid>
                <a:gridCol w="794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68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6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806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Question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#</a:t>
                      </a:r>
                    </a:p>
                  </a:txBody>
                  <a:tcPr marL="9903" marR="9903" marT="99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  <a:endParaRPr lang="es-C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</a:t>
                      </a:r>
                      <a:endParaRPr lang="es-C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Ok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6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Mixer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Pipeline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20798"/>
              </p:ext>
            </p:extLst>
          </p:nvPr>
        </p:nvGraphicFramePr>
        <p:xfrm>
          <a:off x="4726206" y="654142"/>
          <a:ext cx="3367035" cy="5743769"/>
        </p:xfrm>
        <a:graphic>
          <a:graphicData uri="http://schemas.openxmlformats.org/drawingml/2006/table">
            <a:tbl>
              <a:tblPr/>
              <a:tblGrid>
                <a:gridCol w="794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5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68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68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806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Question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#</a:t>
                      </a:r>
                    </a:p>
                  </a:txBody>
                  <a:tcPr marL="9903" marR="9903" marT="99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Delay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  <a:endParaRPr lang="es-C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</a:t>
                      </a:r>
                      <a:endParaRPr lang="es-C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</a:t>
                      </a:r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Ok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6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Mixer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Pipeline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806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903" marR="9903" marT="99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394728" y="100644"/>
            <a:ext cx="60728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50" b="1" dirty="0"/>
              <a:t>Log in </a:t>
            </a:r>
            <a:r>
              <a:rPr lang="es-CL" sz="1050" b="1" dirty="0" err="1"/>
              <a:t>to</a:t>
            </a:r>
            <a:r>
              <a:rPr lang="es-CL" sz="1050" b="1" dirty="0"/>
              <a:t> </a:t>
            </a:r>
            <a:r>
              <a:rPr lang="es-CL" sz="1050" b="1" dirty="0">
                <a:hlinkClick r:id="rId2"/>
              </a:rPr>
              <a:t>www.socrative.com</a:t>
            </a:r>
            <a:r>
              <a:rPr lang="es-CL" sz="1050" b="1" dirty="0"/>
              <a:t> as </a:t>
            </a:r>
            <a:r>
              <a:rPr lang="es-CL" sz="1050" b="1" dirty="0" err="1"/>
              <a:t>student</a:t>
            </a:r>
            <a:r>
              <a:rPr lang="es-CL" sz="1050" b="1" dirty="0"/>
              <a:t>, </a:t>
            </a:r>
            <a:r>
              <a:rPr lang="es-CL" sz="1050" b="1" dirty="0" err="1"/>
              <a:t>go</a:t>
            </a:r>
            <a:r>
              <a:rPr lang="es-CL" sz="1050" b="1" dirty="0"/>
              <a:t> </a:t>
            </a:r>
            <a:r>
              <a:rPr lang="es-CL" sz="1050" b="1" dirty="0" err="1"/>
              <a:t>to</a:t>
            </a:r>
            <a:r>
              <a:rPr lang="es-CL" sz="1050" b="1" dirty="0"/>
              <a:t> </a:t>
            </a:r>
            <a:r>
              <a:rPr lang="es-CL" sz="1050" b="1" dirty="0" err="1"/>
              <a:t>room</a:t>
            </a:r>
            <a:r>
              <a:rPr lang="es-CL" sz="1050" b="1" dirty="0"/>
              <a:t> MARTINSCHAFFERNICHT, </a:t>
            </a:r>
            <a:r>
              <a:rPr lang="es-CL" sz="1050" b="1" dirty="0" err="1"/>
              <a:t>answer</a:t>
            </a:r>
            <a:r>
              <a:rPr lang="es-CL" sz="1050" b="1" dirty="0"/>
              <a:t> </a:t>
            </a:r>
            <a:r>
              <a:rPr lang="es-CL" sz="1050" b="1" dirty="0" err="1"/>
              <a:t>the</a:t>
            </a:r>
            <a:r>
              <a:rPr lang="es-CL" sz="1050" b="1" dirty="0"/>
              <a:t> </a:t>
            </a:r>
            <a:r>
              <a:rPr lang="es-CL" sz="1050" b="1" dirty="0" err="1"/>
              <a:t>questions</a:t>
            </a:r>
            <a:r>
              <a:rPr lang="es-CL" sz="1050" b="1" dirty="0"/>
              <a:t> and </a:t>
            </a:r>
            <a:r>
              <a:rPr lang="es-CL" sz="1050" b="1" dirty="0" err="1"/>
              <a:t>copy</a:t>
            </a:r>
            <a:r>
              <a:rPr lang="es-CL" sz="1050" b="1" dirty="0"/>
              <a:t> </a:t>
            </a:r>
            <a:r>
              <a:rPr lang="es-CL" sz="1050" b="1" dirty="0" err="1"/>
              <a:t>the</a:t>
            </a:r>
            <a:r>
              <a:rPr lang="es-CL" sz="1050" b="1" dirty="0"/>
              <a:t> </a:t>
            </a:r>
            <a:r>
              <a:rPr lang="es-CL" sz="1050" b="1" dirty="0" err="1"/>
              <a:t>results</a:t>
            </a:r>
            <a:r>
              <a:rPr lang="es-CL" sz="1050" b="1" dirty="0"/>
              <a:t> in </a:t>
            </a:r>
            <a:r>
              <a:rPr lang="es-CL" sz="1050" b="1" dirty="0" err="1"/>
              <a:t>the</a:t>
            </a:r>
            <a:r>
              <a:rPr lang="es-CL" sz="1050" b="1" dirty="0"/>
              <a:t> table </a:t>
            </a:r>
            <a:r>
              <a:rPr lang="es-CL" sz="1050" b="1" dirty="0" err="1"/>
              <a:t>below</a:t>
            </a:r>
            <a:r>
              <a:rPr lang="es-CL" sz="1050" b="1" dirty="0"/>
              <a:t>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FB7814C-04DA-432F-841A-59349B10CA6B}"/>
              </a:ext>
            </a:extLst>
          </p:cNvPr>
          <p:cNvSpPr txBox="1"/>
          <p:nvPr/>
        </p:nvSpPr>
        <p:spPr>
          <a:xfrm>
            <a:off x="6514754" y="6627168"/>
            <a:ext cx="26292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/>
              <a:t>© Martin Schaffernicht, Universidad de Talca (Chile)</a:t>
            </a:r>
          </a:p>
        </p:txBody>
      </p:sp>
    </p:spTree>
    <p:extLst>
      <p:ext uri="{BB962C8B-B14F-4D97-AF65-F5344CB8AC3E}">
        <p14:creationId xmlns:p14="http://schemas.microsoft.com/office/powerpoint/2010/main" val="4224127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427</Words>
  <Application>Microsoft Office PowerPoint</Application>
  <PresentationFormat>Carta (216 x 279 mm)</PresentationFormat>
  <Paragraphs>531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MSchaffernicht</dc:creator>
  <cp:lastModifiedBy>Martin Schaffernicht</cp:lastModifiedBy>
  <cp:revision>27</cp:revision>
  <dcterms:created xsi:type="dcterms:W3CDTF">2018-03-29T20:41:43Z</dcterms:created>
  <dcterms:modified xsi:type="dcterms:W3CDTF">2019-03-12T15:45:44Z</dcterms:modified>
</cp:coreProperties>
</file>