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letter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908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1778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094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0176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6599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137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729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256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953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4530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869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4405F-3B20-4777-AEC0-9ABC5C2083E8}" type="datetimeFigureOut">
              <a:rPr lang="es-CL" smtClean="0"/>
              <a:t>31/03/2018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912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crative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4699" y="631064"/>
            <a:ext cx="784836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800" b="1" dirty="0" smtClean="0"/>
              <a:t>Libreta de trabajo de </a:t>
            </a:r>
            <a:r>
              <a:rPr lang="es-CL" sz="2400" dirty="0" smtClean="0"/>
              <a:t>………………………………………………………</a:t>
            </a:r>
          </a:p>
          <a:p>
            <a:endParaRPr lang="es-CL" sz="2400" b="1" dirty="0" smtClean="0"/>
          </a:p>
          <a:p>
            <a:r>
              <a:rPr lang="es-CL" sz="2400" b="1" dirty="0" smtClean="0"/>
              <a:t>para aprender acerca de las demoras materiales </a:t>
            </a:r>
            <a:br>
              <a:rPr lang="es-CL" sz="2400" b="1" dirty="0" smtClean="0"/>
            </a:br>
            <a:r>
              <a:rPr lang="es-CL" sz="2400" b="1" dirty="0" smtClean="0"/>
              <a:t>en los sistemas dinámicos</a:t>
            </a:r>
            <a:endParaRPr lang="es-CL" sz="2400" b="1" dirty="0"/>
          </a:p>
        </p:txBody>
      </p:sp>
    </p:spTree>
    <p:extLst>
      <p:ext uri="{BB962C8B-B14F-4D97-AF65-F5344CB8AC3E}">
        <p14:creationId xmlns:p14="http://schemas.microsoft.com/office/powerpoint/2010/main" val="305413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0" y="806630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/>
          <p:cNvSpPr/>
          <p:nvPr/>
        </p:nvSpPr>
        <p:spPr>
          <a:xfrm>
            <a:off x="0" y="1998899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Rectángulo 20"/>
          <p:cNvSpPr/>
          <p:nvPr/>
        </p:nvSpPr>
        <p:spPr>
          <a:xfrm>
            <a:off x="0" y="3202377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/>
          <p:cNvSpPr/>
          <p:nvPr/>
        </p:nvSpPr>
        <p:spPr>
          <a:xfrm>
            <a:off x="0" y="4394646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Rectángulo 22"/>
          <p:cNvSpPr/>
          <p:nvPr/>
        </p:nvSpPr>
        <p:spPr>
          <a:xfrm>
            <a:off x="0" y="5586915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CuadroTexto 1"/>
          <p:cNvSpPr txBox="1"/>
          <p:nvPr/>
        </p:nvSpPr>
        <p:spPr>
          <a:xfrm>
            <a:off x="-2250" y="8809"/>
            <a:ext cx="977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 smtClean="0"/>
              <a:t>Explorar</a:t>
            </a:r>
            <a:endParaRPr lang="es-CL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1118978" y="98949"/>
            <a:ext cx="18157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50" b="1" dirty="0" smtClean="0"/>
              <a:t>Simular (</a:t>
            </a:r>
            <a:r>
              <a:rPr lang="es-CL" sz="1000" b="1" dirty="0" smtClean="0"/>
              <a:t>página “explorar”</a:t>
            </a:r>
            <a:r>
              <a:rPr lang="es-CL" sz="1050" b="1" dirty="0" smtClean="0"/>
              <a:t>)</a:t>
            </a:r>
            <a:endParaRPr lang="es-CL" sz="105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18978" y="442273"/>
            <a:ext cx="10021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b="1" i="1" dirty="0" smtClean="0"/>
              <a:t>Tipo de conducta</a:t>
            </a:r>
            <a:endParaRPr lang="es-CL" sz="900" b="1" i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008209" y="442272"/>
            <a:ext cx="7713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pulsación</a:t>
            </a:r>
            <a:endParaRPr lang="es-CL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663322" y="442272"/>
            <a:ext cx="5469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paso</a:t>
            </a:r>
            <a:endParaRPr lang="es-CL" sz="9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150394" y="442272"/>
            <a:ext cx="6286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rampa</a:t>
            </a:r>
            <a:endParaRPr lang="es-CL" sz="9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726099" y="446609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onda</a:t>
            </a:r>
            <a:endParaRPr lang="es-CL" sz="9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217671" y="442272"/>
            <a:ext cx="7473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aleatorio</a:t>
            </a:r>
            <a:endParaRPr lang="es-CL" sz="9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27633" y="806630"/>
            <a:ext cx="35028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 smtClean="0"/>
              <a:t>¿En qué aspecto(s) las </a:t>
            </a:r>
            <a:r>
              <a:rPr lang="es-CL" sz="1000" b="1" dirty="0" smtClean="0"/>
              <a:t>demoras “</a:t>
            </a:r>
            <a:r>
              <a:rPr lang="es-CL" sz="1000" b="1" dirty="0" err="1" smtClean="0"/>
              <a:t>mixer</a:t>
            </a:r>
            <a:r>
              <a:rPr lang="es-CL" sz="1000" b="1" dirty="0" smtClean="0"/>
              <a:t>” </a:t>
            </a:r>
            <a:r>
              <a:rPr lang="es-CL" sz="1000" dirty="0" smtClean="0"/>
              <a:t>son</a:t>
            </a:r>
            <a:r>
              <a:rPr lang="es-CL" sz="1000" b="1" dirty="0" smtClean="0"/>
              <a:t> similares </a:t>
            </a:r>
            <a:r>
              <a:rPr lang="es-CL" sz="1000" dirty="0" smtClean="0"/>
              <a:t>entre si?</a:t>
            </a:r>
            <a:endParaRPr lang="es-CL" sz="10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27633" y="1998899"/>
            <a:ext cx="3629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 smtClean="0"/>
              <a:t>¿En qué aspecto(s) las </a:t>
            </a:r>
            <a:r>
              <a:rPr lang="es-CL" sz="1000" b="1" dirty="0" smtClean="0"/>
              <a:t>demoras “pipeline” </a:t>
            </a:r>
            <a:r>
              <a:rPr lang="es-CL" sz="1000" dirty="0" smtClean="0"/>
              <a:t>son</a:t>
            </a:r>
            <a:r>
              <a:rPr lang="es-CL" sz="1000" b="1" dirty="0" smtClean="0"/>
              <a:t> similares </a:t>
            </a:r>
            <a:r>
              <a:rPr lang="es-CL" sz="1000" dirty="0" smtClean="0"/>
              <a:t>entre si?</a:t>
            </a:r>
            <a:endParaRPr lang="es-CL" sz="10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27633" y="3223252"/>
            <a:ext cx="45239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 smtClean="0"/>
              <a:t>¿En qué aspecto(s) las </a:t>
            </a:r>
            <a:r>
              <a:rPr lang="es-CL" sz="1000" b="1" dirty="0" smtClean="0"/>
              <a:t>demoras “</a:t>
            </a:r>
            <a:r>
              <a:rPr lang="es-CL" sz="1000" b="1" dirty="0" err="1" smtClean="0"/>
              <a:t>mixer</a:t>
            </a:r>
            <a:r>
              <a:rPr lang="es-CL" sz="1000" b="1" dirty="0" smtClean="0"/>
              <a:t>” </a:t>
            </a:r>
            <a:r>
              <a:rPr lang="es-CL" sz="1000" dirty="0" smtClean="0"/>
              <a:t>son</a:t>
            </a:r>
            <a:r>
              <a:rPr lang="es-CL" sz="1000" b="1" dirty="0" smtClean="0"/>
              <a:t>  diferente </a:t>
            </a:r>
            <a:r>
              <a:rPr lang="es-CL" sz="1000" dirty="0" smtClean="0"/>
              <a:t>de las </a:t>
            </a:r>
            <a:r>
              <a:rPr lang="es-CL" sz="1000" b="1" dirty="0" smtClean="0"/>
              <a:t>demoras “pipeline”?</a:t>
            </a:r>
            <a:endParaRPr lang="es-CL" sz="1000" b="1" dirty="0"/>
          </a:p>
        </p:txBody>
      </p:sp>
      <p:sp>
        <p:nvSpPr>
          <p:cNvPr id="17" name="CuadroTexto 16"/>
          <p:cNvSpPr txBox="1"/>
          <p:nvPr/>
        </p:nvSpPr>
        <p:spPr>
          <a:xfrm>
            <a:off x="27633" y="4415521"/>
            <a:ext cx="39581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 smtClean="0"/>
              <a:t>¿En qué aspecto(s) las </a:t>
            </a:r>
            <a:r>
              <a:rPr lang="es-CL" sz="1000" b="1" dirty="0" smtClean="0"/>
              <a:t>demoras “</a:t>
            </a:r>
            <a:r>
              <a:rPr lang="es-CL" sz="1000" b="1" dirty="0" err="1" smtClean="0"/>
              <a:t>mixer</a:t>
            </a:r>
            <a:r>
              <a:rPr lang="es-CL" sz="1000" b="1" dirty="0" smtClean="0"/>
              <a:t>” </a:t>
            </a:r>
            <a:r>
              <a:rPr lang="es-CL" sz="1000" dirty="0" smtClean="0"/>
              <a:t>son</a:t>
            </a:r>
            <a:r>
              <a:rPr lang="es-CL" sz="1000" b="1" dirty="0" smtClean="0"/>
              <a:t>  diferente </a:t>
            </a:r>
            <a:r>
              <a:rPr lang="es-CL" sz="1000" dirty="0" smtClean="0"/>
              <a:t>según su </a:t>
            </a:r>
            <a:r>
              <a:rPr lang="es-CL" sz="1000" b="1" dirty="0" smtClean="0"/>
              <a:t>orden?</a:t>
            </a:r>
            <a:endParaRPr lang="es-CL" sz="1000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27633" y="5607791"/>
            <a:ext cx="4084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 smtClean="0"/>
              <a:t>¿En qué aspecto(s) las </a:t>
            </a:r>
            <a:r>
              <a:rPr lang="es-CL" sz="1000" b="1" dirty="0" smtClean="0"/>
              <a:t>demoras “pipeline” </a:t>
            </a:r>
            <a:r>
              <a:rPr lang="es-CL" sz="1000" dirty="0" smtClean="0"/>
              <a:t>son</a:t>
            </a:r>
            <a:r>
              <a:rPr lang="es-CL" sz="1000" b="1" dirty="0" smtClean="0"/>
              <a:t>  diferente </a:t>
            </a:r>
            <a:r>
              <a:rPr lang="es-CL" sz="1000" dirty="0" smtClean="0"/>
              <a:t>según su </a:t>
            </a:r>
            <a:r>
              <a:rPr lang="es-CL" sz="1000" b="1" dirty="0" smtClean="0"/>
              <a:t>orden?</a:t>
            </a:r>
            <a:endParaRPr lang="es-CL" sz="1000" b="1" dirty="0"/>
          </a:p>
        </p:txBody>
      </p:sp>
      <p:sp>
        <p:nvSpPr>
          <p:cNvPr id="24" name="Rectángulo 23"/>
          <p:cNvSpPr/>
          <p:nvPr/>
        </p:nvSpPr>
        <p:spPr>
          <a:xfrm>
            <a:off x="2750291" y="125499"/>
            <a:ext cx="51029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900" dirty="0" smtClean="0"/>
              <a:t>https://exchange.iseesystems.com/public/martin-schaffernicht/demoras-en-sistemas/index.html#page1</a:t>
            </a:r>
            <a:endParaRPr lang="es-CL" sz="900" dirty="0"/>
          </a:p>
        </p:txBody>
      </p:sp>
    </p:spTree>
    <p:extLst>
      <p:ext uri="{BB962C8B-B14F-4D97-AF65-F5344CB8AC3E}">
        <p14:creationId xmlns:p14="http://schemas.microsoft.com/office/powerpoint/2010/main" val="49030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ángulo 117"/>
          <p:cNvSpPr/>
          <p:nvPr/>
        </p:nvSpPr>
        <p:spPr>
          <a:xfrm>
            <a:off x="2475892" y="409821"/>
            <a:ext cx="6604000" cy="37885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4" name="Rectángulo 123"/>
          <p:cNvSpPr/>
          <p:nvPr/>
        </p:nvSpPr>
        <p:spPr>
          <a:xfrm>
            <a:off x="59075" y="4161062"/>
            <a:ext cx="9020817" cy="265659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CuadroTexto 1"/>
          <p:cNvSpPr txBox="1"/>
          <p:nvPr/>
        </p:nvSpPr>
        <p:spPr>
          <a:xfrm>
            <a:off x="-2250" y="8809"/>
            <a:ext cx="3229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 smtClean="0"/>
              <a:t>Predecir – Observar – Comparar</a:t>
            </a:r>
            <a:endParaRPr lang="es-CL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3227609" y="119145"/>
            <a:ext cx="9332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b="1" i="1" dirty="0" smtClean="0"/>
              <a:t>Tipo de demora</a:t>
            </a:r>
            <a:endParaRPr lang="es-CL" sz="900" b="1" i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4062135" y="119144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ingdings" panose="05000000000000000000" pitchFamily="2" charset="2"/>
              </a:rPr>
              <a:t></a:t>
            </a:r>
            <a:r>
              <a:rPr lang="es-CL" sz="900" dirty="0" smtClean="0"/>
              <a:t> </a:t>
            </a:r>
            <a:r>
              <a:rPr lang="es-CL" sz="900" dirty="0" err="1" smtClean="0"/>
              <a:t>mixer</a:t>
            </a:r>
            <a:endParaRPr lang="es-CL" sz="900" dirty="0"/>
          </a:p>
        </p:txBody>
      </p:sp>
      <p:sp>
        <p:nvSpPr>
          <p:cNvPr id="5" name="CuadroTexto 4"/>
          <p:cNvSpPr txBox="1"/>
          <p:nvPr/>
        </p:nvSpPr>
        <p:spPr>
          <a:xfrm>
            <a:off x="4576572" y="119144"/>
            <a:ext cx="70083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ingdings" panose="05000000000000000000" pitchFamily="2" charset="2"/>
              </a:rPr>
              <a:t></a:t>
            </a:r>
            <a:r>
              <a:rPr lang="es-CL" sz="900" dirty="0" smtClean="0"/>
              <a:t> pipeline</a:t>
            </a:r>
            <a:endParaRPr lang="es-CL" sz="900" dirty="0"/>
          </a:p>
        </p:txBody>
      </p:sp>
      <p:grpSp>
        <p:nvGrpSpPr>
          <p:cNvPr id="89" name="Grupo 88"/>
          <p:cNvGrpSpPr/>
          <p:nvPr/>
        </p:nvGrpSpPr>
        <p:grpSpPr>
          <a:xfrm>
            <a:off x="2603007" y="565264"/>
            <a:ext cx="6390500" cy="3554976"/>
            <a:chOff x="332282" y="1104147"/>
            <a:chExt cx="8351050" cy="4645612"/>
          </a:xfrm>
        </p:grpSpPr>
        <p:cxnSp>
          <p:nvCxnSpPr>
            <p:cNvPr id="8" name="Conector recto de flecha 7"/>
            <p:cNvCxnSpPr/>
            <p:nvPr/>
          </p:nvCxnSpPr>
          <p:spPr>
            <a:xfrm flipV="1">
              <a:off x="1352062" y="1109785"/>
              <a:ext cx="0" cy="40405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de flecha 9"/>
            <p:cNvCxnSpPr/>
            <p:nvPr/>
          </p:nvCxnSpPr>
          <p:spPr>
            <a:xfrm>
              <a:off x="1359877" y="5150338"/>
              <a:ext cx="732345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uadroTexto 12"/>
            <p:cNvSpPr txBox="1"/>
            <p:nvPr/>
          </p:nvSpPr>
          <p:spPr>
            <a:xfrm rot="16200000">
              <a:off x="156753" y="2848842"/>
              <a:ext cx="612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050" dirty="0" smtClean="0"/>
                <a:t>Valores</a:t>
              </a:r>
              <a:endParaRPr lang="es-CL" sz="1050" dirty="0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4552143" y="5488149"/>
              <a:ext cx="61587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050" dirty="0" smtClean="0"/>
                <a:t>Tiempo</a:t>
              </a:r>
              <a:endParaRPr lang="es-CL" sz="1050" dirty="0"/>
            </a:p>
          </p:txBody>
        </p:sp>
        <p:sp>
          <p:nvSpPr>
            <p:cNvPr id="16" name="CuadroTexto 15"/>
            <p:cNvSpPr txBox="1"/>
            <p:nvPr/>
          </p:nvSpPr>
          <p:spPr>
            <a:xfrm flipH="1">
              <a:off x="1414582" y="5205045"/>
              <a:ext cx="2981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000" dirty="0" smtClean="0"/>
                <a:t>1</a:t>
              </a:r>
              <a:endParaRPr lang="es-CL" sz="1000" dirty="0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1821378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2</a:t>
              </a:r>
              <a:endParaRPr lang="es-CL" sz="1000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2183613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3</a:t>
              </a:r>
              <a:endParaRPr lang="es-CL" sz="1000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2545848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4</a:t>
              </a:r>
              <a:endParaRPr lang="es-CL" sz="1000" dirty="0"/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2908083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5</a:t>
              </a:r>
              <a:endParaRPr lang="es-CL" sz="1000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3270318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6</a:t>
              </a:r>
              <a:endParaRPr lang="es-CL" sz="1000" dirty="0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3632553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7</a:t>
              </a:r>
              <a:endParaRPr lang="es-CL" sz="1000" dirty="0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3994788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8</a:t>
              </a:r>
              <a:endParaRPr lang="es-CL" sz="1000" dirty="0"/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4357020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9</a:t>
              </a:r>
              <a:endParaRPr lang="es-CL" sz="1000" dirty="0"/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469316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10</a:t>
              </a:r>
              <a:endParaRPr lang="es-CL" sz="1000" dirty="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505992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11</a:t>
              </a:r>
              <a:endParaRPr lang="es-CL" sz="1000" dirty="0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542669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12</a:t>
              </a:r>
              <a:endParaRPr lang="es-CL" sz="1000" dirty="0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579345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13</a:t>
              </a:r>
              <a:endParaRPr lang="es-CL" sz="1000" dirty="0"/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616022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14</a:t>
              </a:r>
              <a:endParaRPr lang="es-CL" sz="1000" dirty="0"/>
            </a:p>
          </p:txBody>
        </p:sp>
        <p:sp>
          <p:nvSpPr>
            <p:cNvPr id="31" name="CuadroTexto 30"/>
            <p:cNvSpPr txBox="1"/>
            <p:nvPr/>
          </p:nvSpPr>
          <p:spPr>
            <a:xfrm>
              <a:off x="652698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15</a:t>
              </a:r>
              <a:endParaRPr lang="es-CL" sz="1000" dirty="0"/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689375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16</a:t>
              </a:r>
              <a:endParaRPr lang="es-CL" sz="1000" dirty="0"/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726051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17</a:t>
              </a:r>
              <a:endParaRPr lang="es-CL" sz="1000" dirty="0"/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762728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18</a:t>
              </a:r>
              <a:endParaRPr lang="es-CL" sz="1000" dirty="0"/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799404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19</a:t>
              </a:r>
              <a:endParaRPr lang="es-CL" sz="1000" dirty="0"/>
            </a:p>
          </p:txBody>
        </p:sp>
        <p:sp>
          <p:nvSpPr>
            <p:cNvPr id="36" name="CuadroTexto 35"/>
            <p:cNvSpPr txBox="1"/>
            <p:nvPr/>
          </p:nvSpPr>
          <p:spPr>
            <a:xfrm>
              <a:off x="8360808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 smtClean="0"/>
                <a:t>20</a:t>
              </a:r>
              <a:endParaRPr lang="es-CL" sz="1000" dirty="0"/>
            </a:p>
          </p:txBody>
        </p:sp>
        <p:cxnSp>
          <p:nvCxnSpPr>
            <p:cNvPr id="39" name="Conector recto 38"/>
            <p:cNvCxnSpPr/>
            <p:nvPr/>
          </p:nvCxnSpPr>
          <p:spPr>
            <a:xfrm flipV="1">
              <a:off x="155810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 flipV="1">
              <a:off x="1923492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40"/>
            <p:cNvCxnSpPr/>
            <p:nvPr/>
          </p:nvCxnSpPr>
          <p:spPr>
            <a:xfrm flipV="1">
              <a:off x="2288878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/>
            <p:cNvCxnSpPr/>
            <p:nvPr/>
          </p:nvCxnSpPr>
          <p:spPr>
            <a:xfrm flipV="1">
              <a:off x="2654264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 flipV="1">
              <a:off x="3019650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/>
            <p:cNvCxnSpPr/>
            <p:nvPr/>
          </p:nvCxnSpPr>
          <p:spPr>
            <a:xfrm flipV="1">
              <a:off x="338503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V="1">
              <a:off x="3750422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45"/>
            <p:cNvCxnSpPr/>
            <p:nvPr/>
          </p:nvCxnSpPr>
          <p:spPr>
            <a:xfrm flipV="1">
              <a:off x="4115808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V="1">
              <a:off x="4846580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/>
            <p:cNvCxnSpPr/>
            <p:nvPr/>
          </p:nvCxnSpPr>
          <p:spPr>
            <a:xfrm flipV="1">
              <a:off x="521196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/>
            <p:cNvCxnSpPr/>
            <p:nvPr/>
          </p:nvCxnSpPr>
          <p:spPr>
            <a:xfrm flipV="1">
              <a:off x="5577352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/>
            <p:cNvCxnSpPr/>
            <p:nvPr/>
          </p:nvCxnSpPr>
          <p:spPr>
            <a:xfrm flipV="1">
              <a:off x="5942738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50"/>
            <p:cNvCxnSpPr/>
            <p:nvPr/>
          </p:nvCxnSpPr>
          <p:spPr>
            <a:xfrm flipV="1">
              <a:off x="6308124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recto 51"/>
            <p:cNvCxnSpPr/>
            <p:nvPr/>
          </p:nvCxnSpPr>
          <p:spPr>
            <a:xfrm flipV="1">
              <a:off x="6673510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cto 52"/>
            <p:cNvCxnSpPr/>
            <p:nvPr/>
          </p:nvCxnSpPr>
          <p:spPr>
            <a:xfrm flipV="1">
              <a:off x="703889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cto 53"/>
            <p:cNvCxnSpPr/>
            <p:nvPr/>
          </p:nvCxnSpPr>
          <p:spPr>
            <a:xfrm flipV="1">
              <a:off x="7404282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 flipV="1">
              <a:off x="7769668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55"/>
            <p:cNvCxnSpPr/>
            <p:nvPr/>
          </p:nvCxnSpPr>
          <p:spPr>
            <a:xfrm flipV="1">
              <a:off x="4481194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/>
            <p:cNvCxnSpPr/>
            <p:nvPr/>
          </p:nvCxnSpPr>
          <p:spPr>
            <a:xfrm flipV="1">
              <a:off x="8135054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cto 57"/>
            <p:cNvCxnSpPr/>
            <p:nvPr/>
          </p:nvCxnSpPr>
          <p:spPr>
            <a:xfrm flipV="1">
              <a:off x="850043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cto 58"/>
            <p:cNvCxnSpPr/>
            <p:nvPr/>
          </p:nvCxnSpPr>
          <p:spPr>
            <a:xfrm>
              <a:off x="1261403" y="124264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cto 60"/>
            <p:cNvCxnSpPr/>
            <p:nvPr/>
          </p:nvCxnSpPr>
          <p:spPr>
            <a:xfrm>
              <a:off x="1261403" y="144845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cto 61"/>
            <p:cNvCxnSpPr/>
            <p:nvPr/>
          </p:nvCxnSpPr>
          <p:spPr>
            <a:xfrm>
              <a:off x="1261403" y="165425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cto 62"/>
            <p:cNvCxnSpPr/>
            <p:nvPr/>
          </p:nvCxnSpPr>
          <p:spPr>
            <a:xfrm>
              <a:off x="1261403" y="186006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cto 63"/>
            <p:cNvCxnSpPr/>
            <p:nvPr/>
          </p:nvCxnSpPr>
          <p:spPr>
            <a:xfrm>
              <a:off x="1261403" y="206586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cto 64"/>
            <p:cNvCxnSpPr/>
            <p:nvPr/>
          </p:nvCxnSpPr>
          <p:spPr>
            <a:xfrm>
              <a:off x="1261403" y="227167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cto 65"/>
            <p:cNvCxnSpPr/>
            <p:nvPr/>
          </p:nvCxnSpPr>
          <p:spPr>
            <a:xfrm>
              <a:off x="1261403" y="247747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1261403" y="268328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cto 67"/>
            <p:cNvCxnSpPr/>
            <p:nvPr/>
          </p:nvCxnSpPr>
          <p:spPr>
            <a:xfrm>
              <a:off x="1261403" y="288908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ector recto 68"/>
            <p:cNvCxnSpPr/>
            <p:nvPr/>
          </p:nvCxnSpPr>
          <p:spPr>
            <a:xfrm>
              <a:off x="1261403" y="309489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ector recto 69"/>
            <p:cNvCxnSpPr/>
            <p:nvPr/>
          </p:nvCxnSpPr>
          <p:spPr>
            <a:xfrm>
              <a:off x="1261403" y="330069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cto 70"/>
            <p:cNvCxnSpPr/>
            <p:nvPr/>
          </p:nvCxnSpPr>
          <p:spPr>
            <a:xfrm>
              <a:off x="1261403" y="350650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ector recto 71"/>
            <p:cNvCxnSpPr/>
            <p:nvPr/>
          </p:nvCxnSpPr>
          <p:spPr>
            <a:xfrm>
              <a:off x="1261403" y="371230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recto 72"/>
            <p:cNvCxnSpPr/>
            <p:nvPr/>
          </p:nvCxnSpPr>
          <p:spPr>
            <a:xfrm>
              <a:off x="1261403" y="391811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/>
            <p:cNvCxnSpPr/>
            <p:nvPr/>
          </p:nvCxnSpPr>
          <p:spPr>
            <a:xfrm>
              <a:off x="1261403" y="412391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/>
            <p:cNvCxnSpPr/>
            <p:nvPr/>
          </p:nvCxnSpPr>
          <p:spPr>
            <a:xfrm>
              <a:off x="1261403" y="432972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ector recto 75"/>
            <p:cNvCxnSpPr/>
            <p:nvPr/>
          </p:nvCxnSpPr>
          <p:spPr>
            <a:xfrm>
              <a:off x="1261403" y="453552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recto 76"/>
            <p:cNvCxnSpPr/>
            <p:nvPr/>
          </p:nvCxnSpPr>
          <p:spPr>
            <a:xfrm>
              <a:off x="1261403" y="474133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recto 77"/>
            <p:cNvCxnSpPr/>
            <p:nvPr/>
          </p:nvCxnSpPr>
          <p:spPr>
            <a:xfrm>
              <a:off x="1261403" y="4947140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CuadroTexto 79"/>
            <p:cNvSpPr txBox="1"/>
            <p:nvPr/>
          </p:nvSpPr>
          <p:spPr>
            <a:xfrm>
              <a:off x="605496" y="1104147"/>
              <a:ext cx="54854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050" dirty="0" smtClean="0"/>
                <a:t>………..</a:t>
              </a:r>
              <a:endParaRPr lang="es-CL" sz="1050" dirty="0"/>
            </a:p>
          </p:txBody>
        </p:sp>
        <p:sp>
          <p:nvSpPr>
            <p:cNvPr id="82" name="CuadroTexto 81"/>
            <p:cNvSpPr txBox="1"/>
            <p:nvPr/>
          </p:nvSpPr>
          <p:spPr>
            <a:xfrm>
              <a:off x="605496" y="4947140"/>
              <a:ext cx="54854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050" dirty="0" smtClean="0"/>
                <a:t>………..</a:t>
              </a:r>
              <a:endParaRPr lang="es-CL" sz="1050" dirty="0"/>
            </a:p>
          </p:txBody>
        </p:sp>
      </p:grpSp>
      <p:sp>
        <p:nvSpPr>
          <p:cNvPr id="83" name="CuadroTexto 82"/>
          <p:cNvSpPr txBox="1"/>
          <p:nvPr/>
        </p:nvSpPr>
        <p:spPr>
          <a:xfrm>
            <a:off x="5335722" y="115658"/>
            <a:ext cx="10021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b="1" i="1" dirty="0" smtClean="0"/>
              <a:t>Tipo de conducta</a:t>
            </a:r>
            <a:endParaRPr lang="es-CL" sz="900" b="1" i="1" dirty="0"/>
          </a:p>
        </p:txBody>
      </p:sp>
      <p:sp>
        <p:nvSpPr>
          <p:cNvPr id="84" name="CuadroTexto 83"/>
          <p:cNvSpPr txBox="1"/>
          <p:nvPr/>
        </p:nvSpPr>
        <p:spPr>
          <a:xfrm>
            <a:off x="6224953" y="115657"/>
            <a:ext cx="7713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pulsación</a:t>
            </a:r>
            <a:endParaRPr lang="es-CL" sz="900" dirty="0"/>
          </a:p>
        </p:txBody>
      </p:sp>
      <p:sp>
        <p:nvSpPr>
          <p:cNvPr id="85" name="CuadroTexto 84"/>
          <p:cNvSpPr txBox="1"/>
          <p:nvPr/>
        </p:nvSpPr>
        <p:spPr>
          <a:xfrm>
            <a:off x="6880066" y="115657"/>
            <a:ext cx="5469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paso</a:t>
            </a:r>
            <a:endParaRPr lang="es-CL" sz="900" dirty="0"/>
          </a:p>
        </p:txBody>
      </p:sp>
      <p:sp>
        <p:nvSpPr>
          <p:cNvPr id="86" name="CuadroTexto 85"/>
          <p:cNvSpPr txBox="1"/>
          <p:nvPr/>
        </p:nvSpPr>
        <p:spPr>
          <a:xfrm>
            <a:off x="7367138" y="115657"/>
            <a:ext cx="6286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rampa</a:t>
            </a:r>
            <a:endParaRPr lang="es-CL" sz="900" dirty="0"/>
          </a:p>
        </p:txBody>
      </p:sp>
      <p:sp>
        <p:nvSpPr>
          <p:cNvPr id="87" name="CuadroTexto 86"/>
          <p:cNvSpPr txBox="1"/>
          <p:nvPr/>
        </p:nvSpPr>
        <p:spPr>
          <a:xfrm>
            <a:off x="7942843" y="119994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onda</a:t>
            </a:r>
            <a:endParaRPr lang="es-CL" sz="900" dirty="0"/>
          </a:p>
        </p:txBody>
      </p:sp>
      <p:sp>
        <p:nvSpPr>
          <p:cNvPr id="88" name="CuadroTexto 87"/>
          <p:cNvSpPr txBox="1"/>
          <p:nvPr/>
        </p:nvSpPr>
        <p:spPr>
          <a:xfrm>
            <a:off x="8434415" y="115657"/>
            <a:ext cx="7473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>
                <a:sym typeface="Webdings" panose="05030102010509060703" pitchFamily="18" charset="2"/>
              </a:rPr>
              <a:t></a:t>
            </a:r>
            <a:r>
              <a:rPr lang="es-CL" sz="900" dirty="0" smtClean="0"/>
              <a:t> aleatorio</a:t>
            </a:r>
            <a:endParaRPr lang="es-CL" sz="900" dirty="0"/>
          </a:p>
        </p:txBody>
      </p:sp>
      <p:sp>
        <p:nvSpPr>
          <p:cNvPr id="90" name="CuadroTexto 89"/>
          <p:cNvSpPr txBox="1"/>
          <p:nvPr/>
        </p:nvSpPr>
        <p:spPr>
          <a:xfrm>
            <a:off x="435396" y="1119468"/>
            <a:ext cx="11945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variable monitoreada</a:t>
            </a:r>
            <a:endParaRPr lang="es-CL" sz="900" dirty="0"/>
          </a:p>
        </p:txBody>
      </p:sp>
      <p:sp>
        <p:nvSpPr>
          <p:cNvPr id="91" name="CuadroTexto 90"/>
          <p:cNvSpPr txBox="1"/>
          <p:nvPr/>
        </p:nvSpPr>
        <p:spPr>
          <a:xfrm>
            <a:off x="435396" y="1675598"/>
            <a:ext cx="11833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demora de 1</a:t>
            </a:r>
            <a:r>
              <a:rPr lang="es-CL" sz="900" baseline="30000" dirty="0" smtClean="0"/>
              <a:t>er</a:t>
            </a:r>
            <a:r>
              <a:rPr lang="es-CL" sz="900" dirty="0" smtClean="0"/>
              <a:t> orden</a:t>
            </a:r>
            <a:endParaRPr lang="es-CL" sz="900" dirty="0"/>
          </a:p>
        </p:txBody>
      </p:sp>
      <p:sp>
        <p:nvSpPr>
          <p:cNvPr id="92" name="CuadroTexto 91"/>
          <p:cNvSpPr txBox="1"/>
          <p:nvPr/>
        </p:nvSpPr>
        <p:spPr>
          <a:xfrm>
            <a:off x="435396" y="1920232"/>
            <a:ext cx="12073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demora de 2</a:t>
            </a:r>
            <a:r>
              <a:rPr lang="es-CL" sz="900" baseline="30000" dirty="0" smtClean="0"/>
              <a:t>do</a:t>
            </a:r>
            <a:r>
              <a:rPr lang="es-CL" sz="900" dirty="0" smtClean="0"/>
              <a:t> orden</a:t>
            </a:r>
            <a:endParaRPr lang="es-CL" sz="900" dirty="0"/>
          </a:p>
        </p:txBody>
      </p:sp>
      <p:sp>
        <p:nvSpPr>
          <p:cNvPr id="93" name="CuadroTexto 92"/>
          <p:cNvSpPr txBox="1"/>
          <p:nvPr/>
        </p:nvSpPr>
        <p:spPr>
          <a:xfrm>
            <a:off x="444032" y="2164867"/>
            <a:ext cx="11833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demora de 3</a:t>
            </a:r>
            <a:r>
              <a:rPr lang="es-CL" sz="900" baseline="30000" dirty="0" smtClean="0"/>
              <a:t>er</a:t>
            </a:r>
            <a:r>
              <a:rPr lang="es-CL" sz="900" dirty="0" smtClean="0"/>
              <a:t> orden</a:t>
            </a:r>
            <a:endParaRPr lang="es-CL" sz="900" dirty="0"/>
          </a:p>
        </p:txBody>
      </p:sp>
      <p:sp>
        <p:nvSpPr>
          <p:cNvPr id="94" name="Elipse 93"/>
          <p:cNvSpPr/>
          <p:nvPr/>
        </p:nvSpPr>
        <p:spPr>
          <a:xfrm>
            <a:off x="80979" y="462588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 smtClean="0"/>
              <a:t>1</a:t>
            </a:r>
            <a:endParaRPr lang="es-CL" sz="1400" b="1" dirty="0"/>
          </a:p>
        </p:txBody>
      </p:sp>
      <p:sp>
        <p:nvSpPr>
          <p:cNvPr id="95" name="Elipse 94"/>
          <p:cNvSpPr/>
          <p:nvPr/>
        </p:nvSpPr>
        <p:spPr>
          <a:xfrm>
            <a:off x="80979" y="939785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 smtClean="0"/>
              <a:t>2</a:t>
            </a:r>
            <a:endParaRPr lang="es-CL" sz="1400" b="1" dirty="0"/>
          </a:p>
        </p:txBody>
      </p:sp>
      <p:sp>
        <p:nvSpPr>
          <p:cNvPr id="96" name="Elipse 95"/>
          <p:cNvSpPr/>
          <p:nvPr/>
        </p:nvSpPr>
        <p:spPr>
          <a:xfrm>
            <a:off x="80979" y="2518939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 smtClean="0"/>
              <a:t>4</a:t>
            </a:r>
            <a:endParaRPr lang="es-CL" sz="1400" b="1" dirty="0"/>
          </a:p>
        </p:txBody>
      </p:sp>
      <p:sp>
        <p:nvSpPr>
          <p:cNvPr id="97" name="CuadroTexto 96"/>
          <p:cNvSpPr txBox="1"/>
          <p:nvPr/>
        </p:nvSpPr>
        <p:spPr>
          <a:xfrm>
            <a:off x="288233" y="931510"/>
            <a:ext cx="16690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Dibujar la variable monitoreada</a:t>
            </a:r>
            <a:endParaRPr lang="es-CL" sz="900" dirty="0"/>
          </a:p>
        </p:txBody>
      </p:sp>
      <p:sp>
        <p:nvSpPr>
          <p:cNvPr id="98" name="CuadroTexto 97"/>
          <p:cNvSpPr txBox="1"/>
          <p:nvPr/>
        </p:nvSpPr>
        <p:spPr>
          <a:xfrm>
            <a:off x="288233" y="1465730"/>
            <a:ext cx="18854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Dibujar la predicción de las demoras</a:t>
            </a:r>
            <a:endParaRPr lang="es-CL" sz="900" dirty="0"/>
          </a:p>
        </p:txBody>
      </p:sp>
      <p:sp>
        <p:nvSpPr>
          <p:cNvPr id="99" name="CuadroTexto 98"/>
          <p:cNvSpPr txBox="1"/>
          <p:nvPr/>
        </p:nvSpPr>
        <p:spPr>
          <a:xfrm>
            <a:off x="288233" y="3032513"/>
            <a:ext cx="16097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Dibujar las demoras simuladas</a:t>
            </a:r>
            <a:endParaRPr lang="es-CL" sz="900" dirty="0"/>
          </a:p>
        </p:txBody>
      </p:sp>
      <p:sp>
        <p:nvSpPr>
          <p:cNvPr id="100" name="CuadroTexto 99"/>
          <p:cNvSpPr txBox="1"/>
          <p:nvPr/>
        </p:nvSpPr>
        <p:spPr>
          <a:xfrm>
            <a:off x="315131" y="4206938"/>
            <a:ext cx="54627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 smtClean="0"/>
              <a:t>Comparar predicción con simulación: si hay diferencias entre la predicción y la simulación, entonces descríbalas.</a:t>
            </a:r>
            <a:endParaRPr lang="es-CL" sz="900" dirty="0"/>
          </a:p>
        </p:txBody>
      </p:sp>
      <p:sp>
        <p:nvSpPr>
          <p:cNvPr id="101" name="Elipse 100"/>
          <p:cNvSpPr/>
          <p:nvPr/>
        </p:nvSpPr>
        <p:spPr>
          <a:xfrm>
            <a:off x="103180" y="4197335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 smtClean="0"/>
              <a:t>6</a:t>
            </a:r>
            <a:endParaRPr lang="es-CL" sz="1400" b="1" dirty="0"/>
          </a:p>
        </p:txBody>
      </p:sp>
      <p:sp>
        <p:nvSpPr>
          <p:cNvPr id="107" name="CuadroTexto 106"/>
          <p:cNvSpPr txBox="1"/>
          <p:nvPr/>
        </p:nvSpPr>
        <p:spPr>
          <a:xfrm>
            <a:off x="444032" y="3217572"/>
            <a:ext cx="11833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demora de 1</a:t>
            </a:r>
            <a:r>
              <a:rPr lang="es-CL" sz="900" baseline="30000" dirty="0" smtClean="0"/>
              <a:t>er</a:t>
            </a:r>
            <a:r>
              <a:rPr lang="es-CL" sz="900" dirty="0" smtClean="0"/>
              <a:t> orden</a:t>
            </a:r>
            <a:endParaRPr lang="es-CL" sz="900" dirty="0"/>
          </a:p>
        </p:txBody>
      </p:sp>
      <p:sp>
        <p:nvSpPr>
          <p:cNvPr id="108" name="CuadroTexto 107"/>
          <p:cNvSpPr txBox="1"/>
          <p:nvPr/>
        </p:nvSpPr>
        <p:spPr>
          <a:xfrm>
            <a:off x="444032" y="3462206"/>
            <a:ext cx="12073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demora de 2</a:t>
            </a:r>
            <a:r>
              <a:rPr lang="es-CL" sz="900" baseline="30000" dirty="0" smtClean="0"/>
              <a:t>do</a:t>
            </a:r>
            <a:r>
              <a:rPr lang="es-CL" sz="900" dirty="0" smtClean="0"/>
              <a:t> orden</a:t>
            </a:r>
            <a:endParaRPr lang="es-CL" sz="900" dirty="0"/>
          </a:p>
        </p:txBody>
      </p:sp>
      <p:sp>
        <p:nvSpPr>
          <p:cNvPr id="109" name="CuadroTexto 108"/>
          <p:cNvSpPr txBox="1"/>
          <p:nvPr/>
        </p:nvSpPr>
        <p:spPr>
          <a:xfrm>
            <a:off x="444032" y="3706841"/>
            <a:ext cx="11833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smtClean="0"/>
              <a:t>demora de 3</a:t>
            </a:r>
            <a:r>
              <a:rPr lang="es-CL" sz="900" baseline="30000" dirty="0" smtClean="0"/>
              <a:t>er</a:t>
            </a:r>
            <a:r>
              <a:rPr lang="es-CL" sz="900" dirty="0" smtClean="0"/>
              <a:t> orden</a:t>
            </a:r>
            <a:endParaRPr lang="es-CL" sz="900" dirty="0"/>
          </a:p>
        </p:txBody>
      </p:sp>
      <p:cxnSp>
        <p:nvCxnSpPr>
          <p:cNvPr id="111" name="Conector recto 110"/>
          <p:cNvCxnSpPr/>
          <p:nvPr/>
        </p:nvCxnSpPr>
        <p:spPr>
          <a:xfrm>
            <a:off x="1654990" y="1249739"/>
            <a:ext cx="597046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1654990" y="1800722"/>
            <a:ext cx="5970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>
            <a:off x="1654990" y="2039087"/>
            <a:ext cx="5970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>
            <a:off x="1654990" y="2285267"/>
            <a:ext cx="5970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1654990" y="3344269"/>
            <a:ext cx="597046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>
            <a:off x="1654990" y="3582634"/>
            <a:ext cx="59704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1654990" y="3828814"/>
            <a:ext cx="597046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lipse 118"/>
          <p:cNvSpPr/>
          <p:nvPr/>
        </p:nvSpPr>
        <p:spPr>
          <a:xfrm>
            <a:off x="80670" y="1458244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 smtClean="0"/>
              <a:t>3</a:t>
            </a:r>
            <a:endParaRPr lang="es-CL" sz="1400" b="1" dirty="0"/>
          </a:p>
        </p:txBody>
      </p:sp>
      <p:sp>
        <p:nvSpPr>
          <p:cNvPr id="120" name="CuadroTexto 119"/>
          <p:cNvSpPr txBox="1"/>
          <p:nvPr/>
        </p:nvSpPr>
        <p:spPr>
          <a:xfrm>
            <a:off x="288233" y="379998"/>
            <a:ext cx="181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 smtClean="0"/>
              <a:t>Simular (</a:t>
            </a:r>
            <a:r>
              <a:rPr lang="es-CL" sz="800" dirty="0" smtClean="0"/>
              <a:t>página “predicciones”, gráfico p1 – sólo variable monitoreada</a:t>
            </a:r>
            <a:r>
              <a:rPr lang="es-CL" sz="900" dirty="0" smtClean="0"/>
              <a:t>)</a:t>
            </a:r>
            <a:endParaRPr lang="es-CL" sz="900" dirty="0"/>
          </a:p>
        </p:txBody>
      </p:sp>
      <p:sp>
        <p:nvSpPr>
          <p:cNvPr id="121" name="CuadroTexto 120"/>
          <p:cNvSpPr txBox="1"/>
          <p:nvPr/>
        </p:nvSpPr>
        <p:spPr>
          <a:xfrm>
            <a:off x="355946" y="2487904"/>
            <a:ext cx="181579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 smtClean="0"/>
              <a:t>Cambiar a gráfico p2 o p3 (según tipo de demora</a:t>
            </a:r>
            <a:r>
              <a:rPr lang="es-CL" sz="1000" dirty="0" smtClean="0"/>
              <a:t>)</a:t>
            </a:r>
            <a:endParaRPr lang="es-CL" sz="900" dirty="0"/>
          </a:p>
        </p:txBody>
      </p:sp>
      <p:sp>
        <p:nvSpPr>
          <p:cNvPr id="123" name="Elipse 122"/>
          <p:cNvSpPr/>
          <p:nvPr/>
        </p:nvSpPr>
        <p:spPr>
          <a:xfrm>
            <a:off x="59075" y="3022747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 smtClean="0"/>
              <a:t>5</a:t>
            </a:r>
            <a:endParaRPr lang="es-CL" sz="1400" b="1" dirty="0"/>
          </a:p>
        </p:txBody>
      </p:sp>
    </p:spTree>
    <p:extLst>
      <p:ext uri="{BB962C8B-B14F-4D97-AF65-F5344CB8AC3E}">
        <p14:creationId xmlns:p14="http://schemas.microsoft.com/office/powerpoint/2010/main" val="59613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-2250" y="8809"/>
            <a:ext cx="1371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 smtClean="0"/>
              <a:t>Diagnosticar</a:t>
            </a:r>
            <a:endParaRPr lang="es-CL" b="1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748974"/>
              </p:ext>
            </p:extLst>
          </p:nvPr>
        </p:nvGraphicFramePr>
        <p:xfrm>
          <a:off x="357405" y="654142"/>
          <a:ext cx="3367035" cy="5743769"/>
        </p:xfrm>
        <a:graphic>
          <a:graphicData uri="http://schemas.openxmlformats.org/drawingml/2006/table">
            <a:tbl>
              <a:tblPr/>
              <a:tblGrid>
                <a:gridCol w="794581"/>
                <a:gridCol w="476748"/>
                <a:gridCol w="536341"/>
                <a:gridCol w="208577"/>
                <a:gridCol w="208577"/>
                <a:gridCol w="208577"/>
                <a:gridCol w="466817"/>
                <a:gridCol w="466817"/>
              </a:tblGrid>
              <a:tr h="19806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Pregunta #</a:t>
                      </a:r>
                    </a:p>
                  </a:txBody>
                  <a:tcPr marL="9903" marR="9903" marT="99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 demora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Orden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Respuesta Ok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19806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Mixer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Pipeline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063503"/>
              </p:ext>
            </p:extLst>
          </p:nvPr>
        </p:nvGraphicFramePr>
        <p:xfrm>
          <a:off x="4726206" y="654142"/>
          <a:ext cx="3367035" cy="5743769"/>
        </p:xfrm>
        <a:graphic>
          <a:graphicData uri="http://schemas.openxmlformats.org/drawingml/2006/table">
            <a:tbl>
              <a:tblPr/>
              <a:tblGrid>
                <a:gridCol w="794581"/>
                <a:gridCol w="476748"/>
                <a:gridCol w="536341"/>
                <a:gridCol w="208577"/>
                <a:gridCol w="208577"/>
                <a:gridCol w="208577"/>
                <a:gridCol w="466817"/>
                <a:gridCol w="466817"/>
              </a:tblGrid>
              <a:tr h="19806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Pregunta #</a:t>
                      </a:r>
                    </a:p>
                  </a:txBody>
                  <a:tcPr marL="9903" marR="9903" marT="99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Tipo demora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Orden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Respuesta Ok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19806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Mixer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Pipeline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394728" y="100644"/>
            <a:ext cx="60728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50" b="1" dirty="0" err="1" smtClean="0"/>
              <a:t>Login</a:t>
            </a:r>
            <a:r>
              <a:rPr lang="es-CL" sz="1050" b="1" dirty="0" smtClean="0"/>
              <a:t> de estudiante en </a:t>
            </a:r>
            <a:r>
              <a:rPr lang="es-CL" sz="1050" b="1" dirty="0" smtClean="0">
                <a:hlinkClick r:id="rId2"/>
              </a:rPr>
              <a:t>www.socrative.com</a:t>
            </a:r>
            <a:r>
              <a:rPr lang="es-CL" sz="1050" b="1" dirty="0" smtClean="0"/>
              <a:t>, ir a la sala MARTINSCHAFFERNICHT, responder las preguntas y marcar los datos en la tabla abajo:</a:t>
            </a:r>
            <a:endParaRPr lang="es-CL" sz="1050" b="1" dirty="0"/>
          </a:p>
        </p:txBody>
      </p:sp>
    </p:spTree>
    <p:extLst>
      <p:ext uri="{BB962C8B-B14F-4D97-AF65-F5344CB8AC3E}">
        <p14:creationId xmlns:p14="http://schemas.microsoft.com/office/powerpoint/2010/main" val="42241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360</Words>
  <Application>Microsoft Office PowerPoint</Application>
  <PresentationFormat>Carta (216 x 279 mm)</PresentationFormat>
  <Paragraphs>526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Webdings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MSchaffernicht</dc:creator>
  <cp:lastModifiedBy>MSchaffernicht</cp:lastModifiedBy>
  <cp:revision>15</cp:revision>
  <dcterms:created xsi:type="dcterms:W3CDTF">2018-03-29T20:41:43Z</dcterms:created>
  <dcterms:modified xsi:type="dcterms:W3CDTF">2018-03-31T22:34:09Z</dcterms:modified>
</cp:coreProperties>
</file>