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80" r:id="rId2"/>
    <p:sldId id="257" r:id="rId3"/>
    <p:sldId id="283" r:id="rId4"/>
    <p:sldId id="259" r:id="rId5"/>
    <p:sldId id="260" r:id="rId6"/>
    <p:sldId id="262" r:id="rId7"/>
    <p:sldId id="265" r:id="rId8"/>
    <p:sldId id="266" r:id="rId9"/>
    <p:sldId id="267" r:id="rId10"/>
    <p:sldId id="268" r:id="rId11"/>
    <p:sldId id="269" r:id="rId12"/>
    <p:sldId id="270" r:id="rId13"/>
    <p:sldId id="271" r:id="rId14"/>
    <p:sldId id="272" r:id="rId15"/>
    <p:sldId id="279" r:id="rId16"/>
    <p:sldId id="273" r:id="rId17"/>
    <p:sldId id="276" r:id="rId18"/>
    <p:sldId id="277" r:id="rId19"/>
    <p:sldId id="278" r:id="rId20"/>
    <p:sldId id="275" r:id="rId21"/>
    <p:sldId id="274" r:id="rId22"/>
    <p:sldId id="256" r:id="rId23"/>
    <p:sldId id="281" r:id="rId24"/>
    <p:sldId id="282"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4660"/>
  </p:normalViewPr>
  <p:slideViewPr>
    <p:cSldViewPr snapToGrid="0">
      <p:cViewPr varScale="1">
        <p:scale>
          <a:sx n="114" d="100"/>
          <a:sy n="114" d="100"/>
        </p:scale>
        <p:origin x="155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030545-5B60-428B-85CD-7B97F15E9C72}" type="datetimeFigureOut">
              <a:rPr lang="es-CL" smtClean="0"/>
              <a:t>12-03-2019</a:t>
            </a:fld>
            <a:endParaRPr lang="es-CL"/>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2C0B80-7DF2-4555-9A93-9B3911BA5583}" type="slidenum">
              <a:rPr lang="es-CL" smtClean="0"/>
              <a:t>‹Nº›</a:t>
            </a:fld>
            <a:endParaRPr lang="es-CL"/>
          </a:p>
        </p:txBody>
      </p:sp>
    </p:spTree>
    <p:extLst>
      <p:ext uri="{BB962C8B-B14F-4D97-AF65-F5344CB8AC3E}">
        <p14:creationId xmlns:p14="http://schemas.microsoft.com/office/powerpoint/2010/main" val="4260591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https://picclick.de/%C3%9Cberraschung-Paket-Inhalt-Von-30-Bis-700-%E2%82%AC-173646497035.html</a:t>
            </a:r>
          </a:p>
        </p:txBody>
      </p:sp>
      <p:sp>
        <p:nvSpPr>
          <p:cNvPr id="4" name="Marcador de número de diapositiva 3"/>
          <p:cNvSpPr>
            <a:spLocks noGrp="1"/>
          </p:cNvSpPr>
          <p:nvPr>
            <p:ph type="sldNum" sz="quarter" idx="10"/>
          </p:nvPr>
        </p:nvSpPr>
        <p:spPr/>
        <p:txBody>
          <a:bodyPr/>
          <a:lstStyle/>
          <a:p>
            <a:fld id="{7D86BDDA-633D-4FA3-ADDD-A7D8151C8DC1}" type="slidenum">
              <a:rPr lang="es-CL" smtClean="0"/>
              <a:t>9</a:t>
            </a:fld>
            <a:endParaRPr lang="es-CL"/>
          </a:p>
        </p:txBody>
      </p:sp>
    </p:spTree>
    <p:extLst>
      <p:ext uri="{BB962C8B-B14F-4D97-AF65-F5344CB8AC3E}">
        <p14:creationId xmlns:p14="http://schemas.microsoft.com/office/powerpoint/2010/main" val="3093228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https://www.writingforward.com/better-writing/daily-writing</a:t>
            </a:r>
          </a:p>
          <a:p>
            <a:r>
              <a:rPr lang="es-CL" dirty="0"/>
              <a:t>https://keterleisrael.wordpress.com/2011/11/13/cinco-cualidades-que-podemos-aprender-de-un-lapiz/</a:t>
            </a:r>
          </a:p>
          <a:p>
            <a:r>
              <a:rPr lang="es-CL" dirty="0"/>
              <a:t>https://www.10doigts.fr/rouleau-de-papier-sulfurise-a-repasser-gp10301.aspx</a:t>
            </a:r>
          </a:p>
        </p:txBody>
      </p:sp>
      <p:sp>
        <p:nvSpPr>
          <p:cNvPr id="4" name="Marcador de número de diapositiva 3"/>
          <p:cNvSpPr>
            <a:spLocks noGrp="1"/>
          </p:cNvSpPr>
          <p:nvPr>
            <p:ph type="sldNum" sz="quarter" idx="10"/>
          </p:nvPr>
        </p:nvSpPr>
        <p:spPr/>
        <p:txBody>
          <a:bodyPr/>
          <a:lstStyle/>
          <a:p>
            <a:fld id="{7D86BDDA-633D-4FA3-ADDD-A7D8151C8DC1}" type="slidenum">
              <a:rPr lang="es-CL" smtClean="0"/>
              <a:t>10</a:t>
            </a:fld>
            <a:endParaRPr lang="es-CL"/>
          </a:p>
        </p:txBody>
      </p:sp>
    </p:spTree>
    <p:extLst>
      <p:ext uri="{BB962C8B-B14F-4D97-AF65-F5344CB8AC3E}">
        <p14:creationId xmlns:p14="http://schemas.microsoft.com/office/powerpoint/2010/main" val="1535170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https://photodune.net/item/mother-and-daughter-walking-down-the-street-back-view/21790152</a:t>
            </a:r>
          </a:p>
        </p:txBody>
      </p:sp>
      <p:sp>
        <p:nvSpPr>
          <p:cNvPr id="4" name="Marcador de número de diapositiva 3"/>
          <p:cNvSpPr>
            <a:spLocks noGrp="1"/>
          </p:cNvSpPr>
          <p:nvPr>
            <p:ph type="sldNum" sz="quarter" idx="10"/>
          </p:nvPr>
        </p:nvSpPr>
        <p:spPr/>
        <p:txBody>
          <a:bodyPr/>
          <a:lstStyle/>
          <a:p>
            <a:fld id="{7D86BDDA-633D-4FA3-ADDD-A7D8151C8DC1}" type="slidenum">
              <a:rPr lang="es-CL" smtClean="0"/>
              <a:t>11</a:t>
            </a:fld>
            <a:endParaRPr lang="es-CL"/>
          </a:p>
        </p:txBody>
      </p:sp>
    </p:spTree>
    <p:extLst>
      <p:ext uri="{BB962C8B-B14F-4D97-AF65-F5344CB8AC3E}">
        <p14:creationId xmlns:p14="http://schemas.microsoft.com/office/powerpoint/2010/main" val="3512907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https://picclick.de/%C3%9Cberraschung-Paket-Inhalt-Von-30-Bis-700-%E2%82%AC-173646497035.html</a:t>
            </a:r>
          </a:p>
        </p:txBody>
      </p:sp>
      <p:sp>
        <p:nvSpPr>
          <p:cNvPr id="4" name="Marcador de número de diapositiva 3"/>
          <p:cNvSpPr>
            <a:spLocks noGrp="1"/>
          </p:cNvSpPr>
          <p:nvPr>
            <p:ph type="sldNum" sz="quarter" idx="10"/>
          </p:nvPr>
        </p:nvSpPr>
        <p:spPr/>
        <p:txBody>
          <a:bodyPr/>
          <a:lstStyle/>
          <a:p>
            <a:fld id="{7D86BDDA-633D-4FA3-ADDD-A7D8151C8DC1}" type="slidenum">
              <a:rPr lang="es-CL" smtClean="0"/>
              <a:t>12</a:t>
            </a:fld>
            <a:endParaRPr lang="es-CL"/>
          </a:p>
        </p:txBody>
      </p:sp>
    </p:spTree>
    <p:extLst>
      <p:ext uri="{BB962C8B-B14F-4D97-AF65-F5344CB8AC3E}">
        <p14:creationId xmlns:p14="http://schemas.microsoft.com/office/powerpoint/2010/main" val="3868216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7D86BDDA-633D-4FA3-ADDD-A7D8151C8DC1}" type="slidenum">
              <a:rPr lang="es-CL" smtClean="0"/>
              <a:t>13</a:t>
            </a:fld>
            <a:endParaRPr lang="es-CL"/>
          </a:p>
        </p:txBody>
      </p:sp>
    </p:spTree>
    <p:extLst>
      <p:ext uri="{BB962C8B-B14F-4D97-AF65-F5344CB8AC3E}">
        <p14:creationId xmlns:p14="http://schemas.microsoft.com/office/powerpoint/2010/main" val="3192057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9A4B9322-1E72-4103-8B5C-0E3CF4D24452}" type="datetimeFigureOut">
              <a:rPr lang="es-CL" smtClean="0"/>
              <a:t>12-03-2019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387246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A4B9322-1E72-4103-8B5C-0E3CF4D24452}" type="datetimeFigureOut">
              <a:rPr lang="es-CL" smtClean="0"/>
              <a:t>12-03-2019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233060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A4B9322-1E72-4103-8B5C-0E3CF4D24452}" type="datetimeFigureOut">
              <a:rPr lang="es-CL" smtClean="0"/>
              <a:t>12-03-2019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588713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A4B9322-1E72-4103-8B5C-0E3CF4D24452}" type="datetimeFigureOut">
              <a:rPr lang="es-CL" smtClean="0"/>
              <a:t>12-03-2019</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982071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A4B9322-1E72-4103-8B5C-0E3CF4D24452}" type="datetimeFigureOut">
              <a:rPr lang="es-CL" smtClean="0"/>
              <a:t>12-03-2019</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2275590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A4B9322-1E72-4103-8B5C-0E3CF4D24452}" type="datetimeFigureOut">
              <a:rPr lang="es-CL" smtClean="0"/>
              <a:t>12-03-2019</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2313640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B9322-1E72-4103-8B5C-0E3CF4D24452}" type="datetimeFigureOut">
              <a:rPr lang="es-CL" smtClean="0"/>
              <a:t>12-03-2019</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1101640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A4B9322-1E72-4103-8B5C-0E3CF4D24452}" type="datetimeFigureOut">
              <a:rPr lang="es-CL" smtClean="0"/>
              <a:t>12-03-2019</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636839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A4B9322-1E72-4103-8B5C-0E3CF4D24452}" type="datetimeFigureOut">
              <a:rPr lang="es-CL" smtClean="0"/>
              <a:t>12-03-2019</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765250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A4B9322-1E72-4103-8B5C-0E3CF4D24452}" type="datetimeFigureOut">
              <a:rPr lang="es-CL" smtClean="0"/>
              <a:t>12-03-2019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1960925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A4B9322-1E72-4103-8B5C-0E3CF4D24452}" type="datetimeFigureOut">
              <a:rPr lang="es-CL" smtClean="0"/>
              <a:t>12-03-2019</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B47CBB00-2F64-4FCB-8639-E120EDEF425F}" type="slidenum">
              <a:rPr lang="es-CL" smtClean="0"/>
              <a:t>‹Nº›</a:t>
            </a:fld>
            <a:endParaRPr lang="es-CL"/>
          </a:p>
        </p:txBody>
      </p:sp>
    </p:spTree>
    <p:extLst>
      <p:ext uri="{BB962C8B-B14F-4D97-AF65-F5344CB8AC3E}">
        <p14:creationId xmlns:p14="http://schemas.microsoft.com/office/powerpoint/2010/main" val="768495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B9322-1E72-4103-8B5C-0E3CF4D24452}" type="datetimeFigureOut">
              <a:rPr lang="es-CL" smtClean="0"/>
              <a:t>12-03-2019</a:t>
            </a:fld>
            <a:endParaRPr lang="es-C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7CBB00-2F64-4FCB-8639-E120EDEF425F}" type="slidenum">
              <a:rPr lang="es-CL" smtClean="0"/>
              <a:t>‹Nº›</a:t>
            </a:fld>
            <a:endParaRPr lang="es-CL"/>
          </a:p>
        </p:txBody>
      </p:sp>
    </p:spTree>
    <p:extLst>
      <p:ext uri="{BB962C8B-B14F-4D97-AF65-F5344CB8AC3E}">
        <p14:creationId xmlns:p14="http://schemas.microsoft.com/office/powerpoint/2010/main" val="1835162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oundcloud.com/martinschaffernicht/cuando-sueno"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twitter.com/hashtag/COP25?src=hash" TargetMode="External"/><Relationship Id="rId2" Type="http://schemas.openxmlformats.org/officeDocument/2006/relationships/hyperlink" Target="https://twitter.com/UNFCCC"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europapress.es/ciencia/habitat-y-clima/noticia-co2-atmosferico-sigue-descontrolado-supera-barrera-410-ppm-20170421110510.html" TargetMode="External"/><Relationship Id="rId2" Type="http://schemas.openxmlformats.org/officeDocument/2006/relationships/hyperlink" Target="https://es.wikipedia.org/wiki/Di%C3%B3xido_de_carbono_atmosf%C3%A9rico"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hyperlink" Target="https://www.co2.earth/"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climate.gov/news-features/understanding-climate/climate-change-atmospheric-carbon-dioxide"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s://es.khanacademy.org/science/biology/ecology/biogeochemical-cycles/a/the-carbon-cycle" TargetMode="External"/><Relationship Id="rId3" Type="http://schemas.openxmlformats.org/officeDocument/2006/relationships/hyperlink" Target="https://www.co2.earth/global-co2-emissions" TargetMode="External"/><Relationship Id="rId7" Type="http://schemas.openxmlformats.org/officeDocument/2006/relationships/hyperlink" Target="https://www.ciclodelcarbono.com/" TargetMode="External"/><Relationship Id="rId2" Type="http://schemas.openxmlformats.org/officeDocument/2006/relationships/hyperlink" Target="https://es.wikipedia.org/wiki/Anexo:Pa%C3%ADses_por_emisiones_de_di%C3%B3xido_de_carbono" TargetMode="External"/><Relationship Id="rId1" Type="http://schemas.openxmlformats.org/officeDocument/2006/relationships/slideLayout" Target="../slideLayouts/slideLayout7.xml"/><Relationship Id="rId6" Type="http://schemas.openxmlformats.org/officeDocument/2006/relationships/hyperlink" Target="https://es.wikipedia.org/wiki/Ciclo_del_carbono" TargetMode="External"/><Relationship Id="rId5" Type="http://schemas.openxmlformats.org/officeDocument/2006/relationships/hyperlink" Target="https://www.climateinteractive.org/" TargetMode="External"/><Relationship Id="rId4" Type="http://schemas.openxmlformats.org/officeDocument/2006/relationships/hyperlink" Target="https://ourworldindata.org/co2-and-other-greenhouse-gas-emissions"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exchange.iseesystems.com/public/martin-schaffernicht/controle-el-co2"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5071E3F-F4A4-4683-AAE8-B2FB4990ABD1}"/>
              </a:ext>
            </a:extLst>
          </p:cNvPr>
          <p:cNvPicPr>
            <a:picLocks noChangeAspect="1"/>
          </p:cNvPicPr>
          <p:nvPr/>
        </p:nvPicPr>
        <p:blipFill>
          <a:blip r:embed="rId2"/>
          <a:stretch>
            <a:fillRect/>
          </a:stretch>
        </p:blipFill>
        <p:spPr>
          <a:xfrm>
            <a:off x="285750" y="539254"/>
            <a:ext cx="4286250" cy="4286250"/>
          </a:xfrm>
          <a:prstGeom prst="rect">
            <a:avLst/>
          </a:prstGeom>
        </p:spPr>
      </p:pic>
      <p:sp>
        <p:nvSpPr>
          <p:cNvPr id="2" name="Rectángulo 1">
            <a:extLst>
              <a:ext uri="{FF2B5EF4-FFF2-40B4-BE49-F238E27FC236}">
                <a16:creationId xmlns:a16="http://schemas.microsoft.com/office/drawing/2014/main" id="{24CDC458-3BCE-4E06-B548-E882687AFE5E}"/>
              </a:ext>
            </a:extLst>
          </p:cNvPr>
          <p:cNvSpPr/>
          <p:nvPr/>
        </p:nvSpPr>
        <p:spPr>
          <a:xfrm>
            <a:off x="701998" y="5467417"/>
            <a:ext cx="7740004" cy="461665"/>
          </a:xfrm>
          <a:prstGeom prst="rect">
            <a:avLst/>
          </a:prstGeom>
        </p:spPr>
        <p:txBody>
          <a:bodyPr wrap="none">
            <a:spAutoFit/>
          </a:bodyPr>
          <a:lstStyle/>
          <a:p>
            <a:r>
              <a:rPr lang="es-CL" sz="2400" dirty="0">
                <a:hlinkClick r:id="rId3"/>
              </a:rPr>
              <a:t>https://soundcloud.com/martinschaffernicht/cuando-sueno</a:t>
            </a:r>
            <a:r>
              <a:rPr lang="es-CL" sz="2400" dirty="0"/>
              <a:t> </a:t>
            </a:r>
          </a:p>
        </p:txBody>
      </p:sp>
      <p:sp>
        <p:nvSpPr>
          <p:cNvPr id="4" name="Bocadillo: rectángulo con esquinas redondeadas 3">
            <a:extLst>
              <a:ext uri="{FF2B5EF4-FFF2-40B4-BE49-F238E27FC236}">
                <a16:creationId xmlns:a16="http://schemas.microsoft.com/office/drawing/2014/main" id="{66476CCA-B264-41B2-80D0-6D33BF5A32DE}"/>
              </a:ext>
            </a:extLst>
          </p:cNvPr>
          <p:cNvSpPr/>
          <p:nvPr/>
        </p:nvSpPr>
        <p:spPr>
          <a:xfrm>
            <a:off x="4303553" y="312544"/>
            <a:ext cx="3422708" cy="2139193"/>
          </a:xfrm>
          <a:prstGeom prst="wedgeRoundRectCallout">
            <a:avLst>
              <a:gd name="adj1" fmla="val -76470"/>
              <a:gd name="adj2" fmla="val 79755"/>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5400" b="1" dirty="0">
                <a:solidFill>
                  <a:schemeClr val="tx1"/>
                </a:solidFill>
                <a:latin typeface="Comic Sans MS" panose="030F0702030302020204" pitchFamily="66" charset="0"/>
              </a:rPr>
              <a:t>¡El profe </a:t>
            </a:r>
            <a:r>
              <a:rPr lang="es-CL" sz="5400" b="1" dirty="0">
                <a:solidFill>
                  <a:srgbClr val="FF0000"/>
                </a:solidFill>
                <a:latin typeface="Comic Sans MS" panose="030F0702030302020204" pitchFamily="66" charset="0"/>
              </a:rPr>
              <a:t>no</a:t>
            </a:r>
            <a:r>
              <a:rPr lang="es-CL" sz="5400" b="1" dirty="0">
                <a:solidFill>
                  <a:schemeClr val="tx1"/>
                </a:solidFill>
                <a:latin typeface="Comic Sans MS" panose="030F0702030302020204" pitchFamily="66" charset="0"/>
              </a:rPr>
              <a:t> está!</a:t>
            </a:r>
          </a:p>
        </p:txBody>
      </p:sp>
    </p:spTree>
    <p:extLst>
      <p:ext uri="{BB962C8B-B14F-4D97-AF65-F5344CB8AC3E}">
        <p14:creationId xmlns:p14="http://schemas.microsoft.com/office/powerpoint/2010/main" val="4454029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EE84111B-519B-4D27-9AA4-356A51695636}"/>
              </a:ext>
            </a:extLst>
          </p:cNvPr>
          <p:cNvSpPr txBox="1"/>
          <p:nvPr/>
        </p:nvSpPr>
        <p:spPr>
          <a:xfrm rot="16200000">
            <a:off x="1125336" y="2321004"/>
            <a:ext cx="6931706" cy="2215991"/>
          </a:xfrm>
          <a:prstGeom prst="rect">
            <a:avLst/>
          </a:prstGeom>
          <a:noFill/>
        </p:spPr>
        <p:txBody>
          <a:bodyPr wrap="none" rtlCol="0">
            <a:spAutoFit/>
          </a:bodyPr>
          <a:lstStyle/>
          <a:p>
            <a:r>
              <a:rPr lang="es-CL" sz="13800" b="1" dirty="0">
                <a:solidFill>
                  <a:schemeClr val="bg1">
                    <a:lumMod val="75000"/>
                  </a:schemeClr>
                </a:solidFill>
                <a:latin typeface="Impact" panose="020B0806030902050204" pitchFamily="34" charset="0"/>
              </a:rPr>
              <a:t>Aprender</a:t>
            </a:r>
          </a:p>
        </p:txBody>
      </p:sp>
      <p:sp>
        <p:nvSpPr>
          <p:cNvPr id="2" name="CuadroTexto 1">
            <a:extLst>
              <a:ext uri="{FF2B5EF4-FFF2-40B4-BE49-F238E27FC236}">
                <a16:creationId xmlns:a16="http://schemas.microsoft.com/office/drawing/2014/main" id="{C4AA46BE-8EC7-4056-A68F-22A01C6FD0CC}"/>
              </a:ext>
            </a:extLst>
          </p:cNvPr>
          <p:cNvSpPr txBox="1"/>
          <p:nvPr/>
        </p:nvSpPr>
        <p:spPr>
          <a:xfrm>
            <a:off x="670932" y="823762"/>
            <a:ext cx="7802136" cy="923330"/>
          </a:xfrm>
          <a:prstGeom prst="rect">
            <a:avLst/>
          </a:prstGeom>
          <a:noFill/>
        </p:spPr>
        <p:txBody>
          <a:bodyPr wrap="none" rtlCol="0">
            <a:spAutoFit/>
          </a:bodyPr>
          <a:lstStyle/>
          <a:p>
            <a:r>
              <a:rPr lang="es-CL" sz="5400" b="1" dirty="0">
                <a:latin typeface="Arial Black" panose="020B0A04020102020204" pitchFamily="34" charset="0"/>
              </a:rPr>
              <a:t>Sistemas dinámicos</a:t>
            </a:r>
          </a:p>
        </p:txBody>
      </p:sp>
      <p:sp>
        <p:nvSpPr>
          <p:cNvPr id="4" name="CuadroTexto 3">
            <a:extLst>
              <a:ext uri="{FF2B5EF4-FFF2-40B4-BE49-F238E27FC236}">
                <a16:creationId xmlns:a16="http://schemas.microsoft.com/office/drawing/2014/main" id="{31448E02-534B-4FCC-A6C3-E097974367EC}"/>
              </a:ext>
            </a:extLst>
          </p:cNvPr>
          <p:cNvSpPr txBox="1"/>
          <p:nvPr/>
        </p:nvSpPr>
        <p:spPr>
          <a:xfrm>
            <a:off x="150564" y="3028733"/>
            <a:ext cx="8840882" cy="923330"/>
          </a:xfrm>
          <a:prstGeom prst="rect">
            <a:avLst/>
          </a:prstGeom>
          <a:noFill/>
        </p:spPr>
        <p:txBody>
          <a:bodyPr wrap="none" rtlCol="0">
            <a:spAutoFit/>
          </a:bodyPr>
          <a:lstStyle/>
          <a:p>
            <a:r>
              <a:rPr lang="es-CL" sz="5400" b="1" dirty="0">
                <a:latin typeface="Arial Black" panose="020B0A04020102020204" pitchFamily="34" charset="0"/>
              </a:rPr>
              <a:t>Modelos de simulación</a:t>
            </a:r>
          </a:p>
        </p:txBody>
      </p:sp>
      <p:sp>
        <p:nvSpPr>
          <p:cNvPr id="5" name="CuadroTexto 4">
            <a:extLst>
              <a:ext uri="{FF2B5EF4-FFF2-40B4-BE49-F238E27FC236}">
                <a16:creationId xmlns:a16="http://schemas.microsoft.com/office/drawing/2014/main" id="{9684DDB1-517C-4EAF-968F-373970215096}"/>
              </a:ext>
            </a:extLst>
          </p:cNvPr>
          <p:cNvSpPr txBox="1"/>
          <p:nvPr/>
        </p:nvSpPr>
        <p:spPr>
          <a:xfrm>
            <a:off x="814368" y="5348687"/>
            <a:ext cx="7071167" cy="923330"/>
          </a:xfrm>
          <a:prstGeom prst="rect">
            <a:avLst/>
          </a:prstGeom>
          <a:noFill/>
        </p:spPr>
        <p:txBody>
          <a:bodyPr wrap="none" rtlCol="0">
            <a:spAutoFit/>
          </a:bodyPr>
          <a:lstStyle/>
          <a:p>
            <a:r>
              <a:rPr lang="es-CL" sz="5400" b="1" dirty="0">
                <a:latin typeface="Arial Black" panose="020B0A04020102020204" pitchFamily="34" charset="0"/>
              </a:rPr>
              <a:t>Modelos mentales</a:t>
            </a:r>
          </a:p>
        </p:txBody>
      </p:sp>
    </p:spTree>
    <p:extLst>
      <p:ext uri="{BB962C8B-B14F-4D97-AF65-F5344CB8AC3E}">
        <p14:creationId xmlns:p14="http://schemas.microsoft.com/office/powerpoint/2010/main" val="677039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34529F8-B145-470D-AFDE-8711E4BEF668}"/>
              </a:ext>
            </a:extLst>
          </p:cNvPr>
          <p:cNvSpPr txBox="1"/>
          <p:nvPr/>
        </p:nvSpPr>
        <p:spPr>
          <a:xfrm>
            <a:off x="2114491" y="147065"/>
            <a:ext cx="4487895" cy="2646878"/>
          </a:xfrm>
          <a:prstGeom prst="rect">
            <a:avLst/>
          </a:prstGeom>
          <a:noFill/>
        </p:spPr>
        <p:txBody>
          <a:bodyPr wrap="none" rtlCol="0">
            <a:spAutoFit/>
          </a:bodyPr>
          <a:lstStyle/>
          <a:p>
            <a:r>
              <a:rPr lang="es-CL" sz="16600" b="1" dirty="0" err="1"/>
              <a:t>Intro</a:t>
            </a:r>
            <a:endParaRPr lang="es-CL" sz="16600" b="1" dirty="0"/>
          </a:p>
        </p:txBody>
      </p:sp>
      <p:sp>
        <p:nvSpPr>
          <p:cNvPr id="3" name="CuadroTexto 2">
            <a:extLst>
              <a:ext uri="{FF2B5EF4-FFF2-40B4-BE49-F238E27FC236}">
                <a16:creationId xmlns:a16="http://schemas.microsoft.com/office/drawing/2014/main" id="{880A9A05-F875-435B-881A-0DFA8CD083EA}"/>
              </a:ext>
            </a:extLst>
          </p:cNvPr>
          <p:cNvSpPr txBox="1"/>
          <p:nvPr/>
        </p:nvSpPr>
        <p:spPr>
          <a:xfrm>
            <a:off x="566311" y="3727610"/>
            <a:ext cx="3297698" cy="1446550"/>
          </a:xfrm>
          <a:prstGeom prst="rect">
            <a:avLst/>
          </a:prstGeom>
          <a:noFill/>
        </p:spPr>
        <p:txBody>
          <a:bodyPr wrap="none" rtlCol="0">
            <a:spAutoFit/>
          </a:bodyPr>
          <a:lstStyle/>
          <a:p>
            <a:r>
              <a:rPr lang="es-CL" sz="8800" b="1" dirty="0">
                <a:solidFill>
                  <a:schemeClr val="bg1">
                    <a:lumMod val="85000"/>
                  </a:schemeClr>
                </a:solidFill>
              </a:rPr>
              <a:t>Actuar</a:t>
            </a:r>
          </a:p>
        </p:txBody>
      </p:sp>
      <p:sp>
        <p:nvSpPr>
          <p:cNvPr id="4" name="CuadroTexto 3">
            <a:extLst>
              <a:ext uri="{FF2B5EF4-FFF2-40B4-BE49-F238E27FC236}">
                <a16:creationId xmlns:a16="http://schemas.microsoft.com/office/drawing/2014/main" id="{76C05CA4-1E37-4F5E-881F-2B8458711A7B}"/>
              </a:ext>
            </a:extLst>
          </p:cNvPr>
          <p:cNvSpPr txBox="1"/>
          <p:nvPr/>
        </p:nvSpPr>
        <p:spPr>
          <a:xfrm>
            <a:off x="4375218" y="3727610"/>
            <a:ext cx="4610686" cy="1446550"/>
          </a:xfrm>
          <a:prstGeom prst="rect">
            <a:avLst/>
          </a:prstGeom>
          <a:noFill/>
        </p:spPr>
        <p:txBody>
          <a:bodyPr wrap="none" rtlCol="0">
            <a:spAutoFit/>
          </a:bodyPr>
          <a:lstStyle/>
          <a:p>
            <a:r>
              <a:rPr lang="es-CL" sz="8800" b="1" dirty="0"/>
              <a:t>Aprender</a:t>
            </a:r>
          </a:p>
        </p:txBody>
      </p:sp>
      <p:cxnSp>
        <p:nvCxnSpPr>
          <p:cNvPr id="5" name="Conector curvado 8">
            <a:extLst>
              <a:ext uri="{FF2B5EF4-FFF2-40B4-BE49-F238E27FC236}">
                <a16:creationId xmlns:a16="http://schemas.microsoft.com/office/drawing/2014/main" id="{05C6C48E-7121-495A-BF67-29B90650436E}"/>
              </a:ext>
            </a:extLst>
          </p:cNvPr>
          <p:cNvCxnSpPr>
            <a:stCxn id="3" idx="0"/>
            <a:endCxn id="4" idx="0"/>
          </p:cNvCxnSpPr>
          <p:nvPr/>
        </p:nvCxnSpPr>
        <p:spPr>
          <a:xfrm rot="5400000" flipH="1" flipV="1">
            <a:off x="4447860" y="1494910"/>
            <a:ext cx="12700" cy="4465401"/>
          </a:xfrm>
          <a:prstGeom prst="curvedConnector3">
            <a:avLst>
              <a:gd name="adj1" fmla="val 8009173"/>
            </a:avLst>
          </a:prstGeom>
          <a:ln w="762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curvado 10">
            <a:extLst>
              <a:ext uri="{FF2B5EF4-FFF2-40B4-BE49-F238E27FC236}">
                <a16:creationId xmlns:a16="http://schemas.microsoft.com/office/drawing/2014/main" id="{807CA795-B83A-4558-9387-9B114FC48696}"/>
              </a:ext>
            </a:extLst>
          </p:cNvPr>
          <p:cNvCxnSpPr>
            <a:stCxn id="4" idx="2"/>
            <a:endCxn id="3" idx="2"/>
          </p:cNvCxnSpPr>
          <p:nvPr/>
        </p:nvCxnSpPr>
        <p:spPr>
          <a:xfrm rot="5400000">
            <a:off x="4447861" y="2941460"/>
            <a:ext cx="12700" cy="4465401"/>
          </a:xfrm>
          <a:prstGeom prst="curvedConnector3">
            <a:avLst>
              <a:gd name="adj1" fmla="val 7480748"/>
            </a:avLst>
          </a:prstGeom>
          <a:ln w="762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2432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err="1"/>
              <a:t>Kurt</a:t>
            </a:r>
            <a:r>
              <a:rPr lang="es-CL" dirty="0"/>
              <a:t> Lewin</a:t>
            </a:r>
          </a:p>
        </p:txBody>
      </p:sp>
      <p:sp>
        <p:nvSpPr>
          <p:cNvPr id="4" name="Rectángulo redondeado 3"/>
          <p:cNvSpPr/>
          <p:nvPr/>
        </p:nvSpPr>
        <p:spPr>
          <a:xfrm>
            <a:off x="2818014" y="2312483"/>
            <a:ext cx="2026228"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t>Planificación</a:t>
            </a:r>
          </a:p>
        </p:txBody>
      </p:sp>
      <p:sp>
        <p:nvSpPr>
          <p:cNvPr id="5" name="Rectángulo redondeado 4"/>
          <p:cNvSpPr/>
          <p:nvPr/>
        </p:nvSpPr>
        <p:spPr>
          <a:xfrm>
            <a:off x="4946073" y="3304572"/>
            <a:ext cx="1465118" cy="906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t>Acción</a:t>
            </a:r>
          </a:p>
        </p:txBody>
      </p:sp>
      <p:sp>
        <p:nvSpPr>
          <p:cNvPr id="8" name="Rectángulo redondeado 7"/>
          <p:cNvSpPr/>
          <p:nvPr/>
        </p:nvSpPr>
        <p:spPr>
          <a:xfrm>
            <a:off x="1284316" y="3349355"/>
            <a:ext cx="1726970" cy="905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t>Búsqueda de datos</a:t>
            </a:r>
          </a:p>
        </p:txBody>
      </p:sp>
      <p:cxnSp>
        <p:nvCxnSpPr>
          <p:cNvPr id="9" name="Conector curvado 8"/>
          <p:cNvCxnSpPr>
            <a:stCxn id="4" idx="3"/>
            <a:endCxn id="5" idx="0"/>
          </p:cNvCxnSpPr>
          <p:nvPr/>
        </p:nvCxnSpPr>
        <p:spPr>
          <a:xfrm>
            <a:off x="4844242" y="2655384"/>
            <a:ext cx="834390" cy="649189"/>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Conector curvado 10"/>
          <p:cNvCxnSpPr>
            <a:stCxn id="5" idx="2"/>
            <a:endCxn id="8" idx="2"/>
          </p:cNvCxnSpPr>
          <p:nvPr/>
        </p:nvCxnSpPr>
        <p:spPr>
          <a:xfrm rot="5400000">
            <a:off x="3891344" y="2467117"/>
            <a:ext cx="43745" cy="3530831"/>
          </a:xfrm>
          <a:prstGeom prst="curvedConnector3">
            <a:avLst>
              <a:gd name="adj1" fmla="val 2430234"/>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Conector curvado 12"/>
          <p:cNvCxnSpPr>
            <a:stCxn id="8" idx="0"/>
            <a:endCxn id="4" idx="1"/>
          </p:cNvCxnSpPr>
          <p:nvPr/>
        </p:nvCxnSpPr>
        <p:spPr>
          <a:xfrm rot="5400000" flipH="1" flipV="1">
            <a:off x="2135923" y="2667262"/>
            <a:ext cx="693971" cy="670214"/>
          </a:xfrm>
          <a:prstGeom prst="curvedConnector2">
            <a:avLst/>
          </a:prstGeom>
          <a:ln w="28575">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4038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lecha izquierda y derecha 22"/>
          <p:cNvSpPr/>
          <p:nvPr/>
        </p:nvSpPr>
        <p:spPr>
          <a:xfrm rot="5400000">
            <a:off x="1619422" y="3499764"/>
            <a:ext cx="4401590" cy="363474"/>
          </a:xfrm>
          <a:prstGeom prst="lef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sp>
        <p:nvSpPr>
          <p:cNvPr id="22" name="Flecha izquierda y derecha 21"/>
          <p:cNvSpPr/>
          <p:nvPr/>
        </p:nvSpPr>
        <p:spPr>
          <a:xfrm>
            <a:off x="276838" y="3388067"/>
            <a:ext cx="6836780" cy="363474"/>
          </a:xfrm>
          <a:prstGeom prst="leftRigh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sp>
        <p:nvSpPr>
          <p:cNvPr id="2" name="Título 1"/>
          <p:cNvSpPr>
            <a:spLocks noGrp="1"/>
          </p:cNvSpPr>
          <p:nvPr>
            <p:ph type="title"/>
          </p:nvPr>
        </p:nvSpPr>
        <p:spPr/>
        <p:txBody>
          <a:bodyPr/>
          <a:lstStyle/>
          <a:p>
            <a:r>
              <a:rPr lang="es-CL" dirty="0"/>
              <a:t>David </a:t>
            </a:r>
            <a:r>
              <a:rPr lang="es-CL" dirty="0" err="1"/>
              <a:t>Kolb</a:t>
            </a:r>
            <a:endParaRPr lang="es-CL" dirty="0"/>
          </a:p>
        </p:txBody>
      </p:sp>
      <p:sp>
        <p:nvSpPr>
          <p:cNvPr id="14" name="Rectángulo redondeado 13"/>
          <p:cNvSpPr/>
          <p:nvPr/>
        </p:nvSpPr>
        <p:spPr>
          <a:xfrm>
            <a:off x="2989465" y="1755025"/>
            <a:ext cx="1661507" cy="8127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t>Experiencia concreta</a:t>
            </a:r>
          </a:p>
          <a:p>
            <a:pPr algn="ctr"/>
            <a:r>
              <a:rPr lang="es-CL" dirty="0">
                <a:solidFill>
                  <a:srgbClr val="FFFF00"/>
                </a:solidFill>
              </a:rPr>
              <a:t>(Sentir)</a:t>
            </a:r>
          </a:p>
        </p:txBody>
      </p:sp>
      <p:sp>
        <p:nvSpPr>
          <p:cNvPr id="15" name="Rectángulo redondeado 14"/>
          <p:cNvSpPr/>
          <p:nvPr/>
        </p:nvSpPr>
        <p:spPr>
          <a:xfrm>
            <a:off x="5257800" y="3108284"/>
            <a:ext cx="1465118" cy="906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t>Observación reflexiva</a:t>
            </a:r>
          </a:p>
          <a:p>
            <a:pPr algn="ctr"/>
            <a:r>
              <a:rPr lang="es-CL" i="1" dirty="0">
                <a:solidFill>
                  <a:schemeClr val="accent4">
                    <a:lumMod val="60000"/>
                    <a:lumOff val="40000"/>
                  </a:schemeClr>
                </a:solidFill>
              </a:rPr>
              <a:t>(Observar)</a:t>
            </a:r>
          </a:p>
        </p:txBody>
      </p:sp>
      <p:sp>
        <p:nvSpPr>
          <p:cNvPr id="16" name="Rectángulo redondeado 15"/>
          <p:cNvSpPr/>
          <p:nvPr/>
        </p:nvSpPr>
        <p:spPr>
          <a:xfrm>
            <a:off x="2989464" y="4552821"/>
            <a:ext cx="1661508" cy="1041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t>Formación de conceptos abstractos</a:t>
            </a:r>
          </a:p>
          <a:p>
            <a:pPr algn="ctr"/>
            <a:r>
              <a:rPr lang="es-CL" i="1" dirty="0">
                <a:solidFill>
                  <a:srgbClr val="FFFF00"/>
                </a:solidFill>
              </a:rPr>
              <a:t>(Pensar)</a:t>
            </a:r>
          </a:p>
        </p:txBody>
      </p:sp>
      <p:sp>
        <p:nvSpPr>
          <p:cNvPr id="17" name="Rectángulo redondeado 16"/>
          <p:cNvSpPr/>
          <p:nvPr/>
        </p:nvSpPr>
        <p:spPr>
          <a:xfrm>
            <a:off x="628650" y="3106206"/>
            <a:ext cx="2002329" cy="905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t>Prueba en situación nueva</a:t>
            </a:r>
          </a:p>
          <a:p>
            <a:pPr algn="ctr"/>
            <a:r>
              <a:rPr lang="es-CL" dirty="0">
                <a:solidFill>
                  <a:schemeClr val="accent4">
                    <a:lumMod val="60000"/>
                    <a:lumOff val="40000"/>
                  </a:schemeClr>
                </a:solidFill>
              </a:rPr>
              <a:t>(Hacer)</a:t>
            </a:r>
          </a:p>
        </p:txBody>
      </p:sp>
      <p:cxnSp>
        <p:nvCxnSpPr>
          <p:cNvPr id="18" name="Conector curvado 17"/>
          <p:cNvCxnSpPr>
            <a:stCxn id="14" idx="3"/>
            <a:endCxn id="15" idx="0"/>
          </p:cNvCxnSpPr>
          <p:nvPr/>
        </p:nvCxnSpPr>
        <p:spPr>
          <a:xfrm>
            <a:off x="4650971" y="2161391"/>
            <a:ext cx="1339388" cy="946893"/>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Conector curvado 18"/>
          <p:cNvCxnSpPr>
            <a:stCxn id="15" idx="2"/>
            <a:endCxn id="16" idx="3"/>
          </p:cNvCxnSpPr>
          <p:nvPr/>
        </p:nvCxnSpPr>
        <p:spPr>
          <a:xfrm rot="5400000">
            <a:off x="4791110" y="3874233"/>
            <a:ext cx="1059111" cy="1339387"/>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Conector curvado 19"/>
          <p:cNvCxnSpPr>
            <a:cxnSpLocks/>
            <a:stCxn id="16" idx="1"/>
            <a:endCxn id="17" idx="2"/>
          </p:cNvCxnSpPr>
          <p:nvPr/>
        </p:nvCxnSpPr>
        <p:spPr>
          <a:xfrm rot="10800000">
            <a:off x="1629816" y="4011256"/>
            <a:ext cx="1359649" cy="1062227"/>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Conector curvado 20"/>
          <p:cNvCxnSpPr>
            <a:cxnSpLocks/>
            <a:stCxn id="17" idx="0"/>
            <a:endCxn id="14" idx="1"/>
          </p:cNvCxnSpPr>
          <p:nvPr/>
        </p:nvCxnSpPr>
        <p:spPr>
          <a:xfrm rot="5400000" flipH="1" flipV="1">
            <a:off x="1837233" y="1953974"/>
            <a:ext cx="944815" cy="1359650"/>
          </a:xfrm>
          <a:prstGeom prst="curvedConnector2">
            <a:avLst/>
          </a:prstGeom>
          <a:ln w="28575">
            <a:prstDash val="solid"/>
            <a:tailEnd type="triangle"/>
          </a:ln>
        </p:spPr>
        <p:style>
          <a:lnRef idx="1">
            <a:schemeClr val="accent1"/>
          </a:lnRef>
          <a:fillRef idx="0">
            <a:schemeClr val="accent1"/>
          </a:fillRef>
          <a:effectRef idx="0">
            <a:schemeClr val="accent1"/>
          </a:effectRef>
          <a:fontRef idx="minor">
            <a:schemeClr val="tx1"/>
          </a:fontRef>
        </p:style>
      </p:cxnSp>
      <p:sp>
        <p:nvSpPr>
          <p:cNvPr id="24" name="CuadroTexto 23"/>
          <p:cNvSpPr txBox="1"/>
          <p:nvPr/>
        </p:nvSpPr>
        <p:spPr>
          <a:xfrm>
            <a:off x="4245309" y="2930874"/>
            <a:ext cx="955326" cy="300082"/>
          </a:xfrm>
          <a:prstGeom prst="rect">
            <a:avLst/>
          </a:prstGeom>
          <a:noFill/>
        </p:spPr>
        <p:txBody>
          <a:bodyPr wrap="none" rtlCol="0">
            <a:spAutoFit/>
          </a:bodyPr>
          <a:lstStyle/>
          <a:p>
            <a:r>
              <a:rPr lang="es-CL" sz="1350" dirty="0"/>
              <a:t>Diver</a:t>
            </a:r>
            <a:r>
              <a:rPr lang="es-CL" sz="1350" i="1" dirty="0"/>
              <a:t>gente</a:t>
            </a:r>
          </a:p>
        </p:txBody>
      </p:sp>
      <p:sp>
        <p:nvSpPr>
          <p:cNvPr id="25" name="CuadroTexto 24"/>
          <p:cNvSpPr txBox="1"/>
          <p:nvPr/>
        </p:nvSpPr>
        <p:spPr>
          <a:xfrm>
            <a:off x="2658638" y="3998569"/>
            <a:ext cx="1068049" cy="300082"/>
          </a:xfrm>
          <a:prstGeom prst="rect">
            <a:avLst/>
          </a:prstGeom>
          <a:noFill/>
        </p:spPr>
        <p:txBody>
          <a:bodyPr wrap="none" rtlCol="0">
            <a:spAutoFit/>
          </a:bodyPr>
          <a:lstStyle/>
          <a:p>
            <a:r>
              <a:rPr lang="es-CL" sz="1350" i="1" dirty="0"/>
              <a:t>Conver</a:t>
            </a:r>
            <a:r>
              <a:rPr lang="es-CL" sz="1350" dirty="0"/>
              <a:t>gente</a:t>
            </a:r>
          </a:p>
        </p:txBody>
      </p:sp>
      <p:sp>
        <p:nvSpPr>
          <p:cNvPr id="26" name="CuadroTexto 25"/>
          <p:cNvSpPr txBox="1"/>
          <p:nvPr/>
        </p:nvSpPr>
        <p:spPr>
          <a:xfrm>
            <a:off x="2590473" y="2797042"/>
            <a:ext cx="1095364" cy="300082"/>
          </a:xfrm>
          <a:prstGeom prst="rect">
            <a:avLst/>
          </a:prstGeom>
          <a:noFill/>
        </p:spPr>
        <p:txBody>
          <a:bodyPr wrap="none" rtlCol="0">
            <a:spAutoFit/>
          </a:bodyPr>
          <a:lstStyle/>
          <a:p>
            <a:r>
              <a:rPr lang="es-CL" sz="1350" dirty="0"/>
              <a:t>Acomodador</a:t>
            </a:r>
          </a:p>
        </p:txBody>
      </p:sp>
      <p:sp>
        <p:nvSpPr>
          <p:cNvPr id="27" name="CuadroTexto 26"/>
          <p:cNvSpPr txBox="1"/>
          <p:nvPr/>
        </p:nvSpPr>
        <p:spPr>
          <a:xfrm>
            <a:off x="4167646" y="4033401"/>
            <a:ext cx="934871" cy="300082"/>
          </a:xfrm>
          <a:prstGeom prst="rect">
            <a:avLst/>
          </a:prstGeom>
          <a:noFill/>
        </p:spPr>
        <p:txBody>
          <a:bodyPr wrap="none" rtlCol="0">
            <a:spAutoFit/>
          </a:bodyPr>
          <a:lstStyle/>
          <a:p>
            <a:r>
              <a:rPr lang="es-CL" sz="1350" i="1" dirty="0"/>
              <a:t>Asimilador</a:t>
            </a:r>
          </a:p>
        </p:txBody>
      </p:sp>
      <p:sp>
        <p:nvSpPr>
          <p:cNvPr id="28" name="CuadroTexto 27"/>
          <p:cNvSpPr txBox="1"/>
          <p:nvPr/>
        </p:nvSpPr>
        <p:spPr>
          <a:xfrm rot="16200000">
            <a:off x="3466873" y="3915524"/>
            <a:ext cx="722057" cy="300082"/>
          </a:xfrm>
          <a:prstGeom prst="rect">
            <a:avLst/>
          </a:prstGeom>
          <a:noFill/>
        </p:spPr>
        <p:txBody>
          <a:bodyPr wrap="none" rtlCol="0">
            <a:spAutoFit/>
          </a:bodyPr>
          <a:lstStyle/>
          <a:p>
            <a:r>
              <a:rPr lang="es-CL" sz="1350" dirty="0"/>
              <a:t>Percibir</a:t>
            </a:r>
          </a:p>
        </p:txBody>
      </p:sp>
      <p:sp>
        <p:nvSpPr>
          <p:cNvPr id="29" name="CuadroTexto 28"/>
          <p:cNvSpPr txBox="1"/>
          <p:nvPr/>
        </p:nvSpPr>
        <p:spPr>
          <a:xfrm>
            <a:off x="3421192" y="3428058"/>
            <a:ext cx="795795" cy="300082"/>
          </a:xfrm>
          <a:prstGeom prst="rect">
            <a:avLst/>
          </a:prstGeom>
          <a:noFill/>
        </p:spPr>
        <p:txBody>
          <a:bodyPr wrap="none" rtlCol="0">
            <a:spAutoFit/>
          </a:bodyPr>
          <a:lstStyle/>
          <a:p>
            <a:r>
              <a:rPr lang="es-CL" sz="1350" dirty="0"/>
              <a:t>Procesar</a:t>
            </a:r>
          </a:p>
        </p:txBody>
      </p:sp>
    </p:spTree>
    <p:extLst>
      <p:ext uri="{BB962C8B-B14F-4D97-AF65-F5344CB8AC3E}">
        <p14:creationId xmlns:p14="http://schemas.microsoft.com/office/powerpoint/2010/main" val="62126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a:t>Chris </a:t>
            </a:r>
            <a:r>
              <a:rPr lang="es-CL" dirty="0" err="1"/>
              <a:t>Argyris</a:t>
            </a:r>
            <a:r>
              <a:rPr lang="es-CL" dirty="0"/>
              <a:t> y Donald </a:t>
            </a:r>
            <a:r>
              <a:rPr lang="es-CL" dirty="0" err="1"/>
              <a:t>Schön</a:t>
            </a:r>
            <a:endParaRPr lang="es-CL" dirty="0"/>
          </a:p>
        </p:txBody>
      </p:sp>
      <p:sp>
        <p:nvSpPr>
          <p:cNvPr id="4" name="Rectángulo redondeado 3"/>
          <p:cNvSpPr/>
          <p:nvPr/>
        </p:nvSpPr>
        <p:spPr>
          <a:xfrm>
            <a:off x="3420465" y="4929725"/>
            <a:ext cx="1528798" cy="98975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Revisar supuestos, creencias,  valores y metas</a:t>
            </a:r>
          </a:p>
        </p:txBody>
      </p:sp>
      <p:sp>
        <p:nvSpPr>
          <p:cNvPr id="6" name="Rectángulo redondeado 5"/>
          <p:cNvSpPr/>
          <p:nvPr/>
        </p:nvSpPr>
        <p:spPr>
          <a:xfrm>
            <a:off x="5067187" y="3063416"/>
            <a:ext cx="1348700" cy="6096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Observar resultados</a:t>
            </a:r>
          </a:p>
        </p:txBody>
      </p:sp>
      <p:sp>
        <p:nvSpPr>
          <p:cNvPr id="8" name="Rectángulo redondeado 7"/>
          <p:cNvSpPr/>
          <p:nvPr/>
        </p:nvSpPr>
        <p:spPr>
          <a:xfrm>
            <a:off x="1960623" y="2996107"/>
            <a:ext cx="1294105" cy="7442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Desarrollar estrategias de acción</a:t>
            </a:r>
          </a:p>
        </p:txBody>
      </p:sp>
      <p:cxnSp>
        <p:nvCxnSpPr>
          <p:cNvPr id="12" name="Conector curvado 11"/>
          <p:cNvCxnSpPr>
            <a:stCxn id="18" idx="1"/>
            <a:endCxn id="8" idx="2"/>
          </p:cNvCxnSpPr>
          <p:nvPr/>
        </p:nvCxnSpPr>
        <p:spPr>
          <a:xfrm rot="10800000">
            <a:off x="2607675" y="3740373"/>
            <a:ext cx="786330" cy="430132"/>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Conector curvado 28"/>
          <p:cNvCxnSpPr>
            <a:stCxn id="6" idx="2"/>
            <a:endCxn id="18" idx="3"/>
          </p:cNvCxnSpPr>
          <p:nvPr/>
        </p:nvCxnSpPr>
        <p:spPr>
          <a:xfrm rot="5400000">
            <a:off x="4993401" y="3422368"/>
            <a:ext cx="497443" cy="998831"/>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6" name="Conector curvado 75"/>
          <p:cNvCxnSpPr>
            <a:stCxn id="6" idx="2"/>
            <a:endCxn id="4" idx="3"/>
          </p:cNvCxnSpPr>
          <p:nvPr/>
        </p:nvCxnSpPr>
        <p:spPr>
          <a:xfrm rot="5400000">
            <a:off x="4469629" y="4152694"/>
            <a:ext cx="1751542" cy="792275"/>
          </a:xfrm>
          <a:prstGeom prst="curvedConnector2">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ector curvado 77"/>
          <p:cNvCxnSpPr>
            <a:stCxn id="8" idx="0"/>
            <a:endCxn id="11" idx="1"/>
          </p:cNvCxnSpPr>
          <p:nvPr/>
        </p:nvCxnSpPr>
        <p:spPr>
          <a:xfrm rot="5400000" flipH="1" flipV="1">
            <a:off x="2777916" y="2330698"/>
            <a:ext cx="495169" cy="835649"/>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Rectángulo redondeado 10"/>
          <p:cNvSpPr/>
          <p:nvPr/>
        </p:nvSpPr>
        <p:spPr>
          <a:xfrm>
            <a:off x="3443324" y="2125266"/>
            <a:ext cx="1361967" cy="7513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Implementar estrategias de acción</a:t>
            </a:r>
          </a:p>
        </p:txBody>
      </p:sp>
      <p:sp>
        <p:nvSpPr>
          <p:cNvPr id="18" name="Rectángulo redondeado 17"/>
          <p:cNvSpPr/>
          <p:nvPr/>
        </p:nvSpPr>
        <p:spPr>
          <a:xfrm>
            <a:off x="3394006" y="3830350"/>
            <a:ext cx="1348700" cy="6803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Evaluar correcciones posibles</a:t>
            </a:r>
          </a:p>
        </p:txBody>
      </p:sp>
      <p:cxnSp>
        <p:nvCxnSpPr>
          <p:cNvPr id="37" name="Conector curvado 36"/>
          <p:cNvCxnSpPr>
            <a:stCxn id="11" idx="3"/>
            <a:endCxn id="6" idx="0"/>
          </p:cNvCxnSpPr>
          <p:nvPr/>
        </p:nvCxnSpPr>
        <p:spPr>
          <a:xfrm>
            <a:off x="4805292" y="2500937"/>
            <a:ext cx="936245" cy="562479"/>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0" name="Conector curvado 39"/>
          <p:cNvCxnSpPr>
            <a:stCxn id="4" idx="1"/>
            <a:endCxn id="8" idx="2"/>
          </p:cNvCxnSpPr>
          <p:nvPr/>
        </p:nvCxnSpPr>
        <p:spPr>
          <a:xfrm rot="10800000">
            <a:off x="2607676" y="3740373"/>
            <a:ext cx="812789" cy="1684231"/>
          </a:xfrm>
          <a:prstGeom prst="curvedConnector2">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CuadroTexto 48"/>
          <p:cNvSpPr txBox="1"/>
          <p:nvPr/>
        </p:nvSpPr>
        <p:spPr>
          <a:xfrm>
            <a:off x="3589114" y="3229740"/>
            <a:ext cx="1072730" cy="300082"/>
          </a:xfrm>
          <a:prstGeom prst="rect">
            <a:avLst/>
          </a:prstGeom>
          <a:noFill/>
        </p:spPr>
        <p:txBody>
          <a:bodyPr wrap="none" rtlCol="0">
            <a:spAutoFit/>
          </a:bodyPr>
          <a:lstStyle/>
          <a:p>
            <a:r>
              <a:rPr lang="es-CL" sz="1350" dirty="0"/>
              <a:t>Bucle simple</a:t>
            </a:r>
          </a:p>
        </p:txBody>
      </p:sp>
      <p:sp>
        <p:nvSpPr>
          <p:cNvPr id="50" name="CuadroTexto 49"/>
          <p:cNvSpPr txBox="1"/>
          <p:nvPr/>
        </p:nvSpPr>
        <p:spPr>
          <a:xfrm>
            <a:off x="3696628" y="4581691"/>
            <a:ext cx="1021433" cy="300082"/>
          </a:xfrm>
          <a:prstGeom prst="rect">
            <a:avLst/>
          </a:prstGeom>
          <a:noFill/>
        </p:spPr>
        <p:txBody>
          <a:bodyPr wrap="none" rtlCol="0">
            <a:spAutoFit/>
          </a:bodyPr>
          <a:lstStyle/>
          <a:p>
            <a:r>
              <a:rPr lang="es-CL" sz="1350" dirty="0"/>
              <a:t>Doble bucle</a:t>
            </a:r>
          </a:p>
        </p:txBody>
      </p:sp>
    </p:spTree>
    <p:extLst>
      <p:ext uri="{BB962C8B-B14F-4D97-AF65-F5344CB8AC3E}">
        <p14:creationId xmlns:p14="http://schemas.microsoft.com/office/powerpoint/2010/main" val="2882933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Elipse 57"/>
          <p:cNvSpPr/>
          <p:nvPr/>
        </p:nvSpPr>
        <p:spPr>
          <a:xfrm>
            <a:off x="2406535" y="1761260"/>
            <a:ext cx="4943994" cy="4278978"/>
          </a:xfrm>
          <a:prstGeom prst="ellipse">
            <a:avLst/>
          </a:prstGeom>
          <a:solidFill>
            <a:srgbClr val="F2F7FC"/>
          </a:solidFill>
          <a:ln>
            <a:solidFill>
              <a:schemeClr val="accent1">
                <a:lumMod val="20000"/>
                <a:lumOff val="8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sp>
        <p:nvSpPr>
          <p:cNvPr id="36" name="Elipse 35"/>
          <p:cNvSpPr/>
          <p:nvPr/>
        </p:nvSpPr>
        <p:spPr>
          <a:xfrm>
            <a:off x="3029989" y="3874770"/>
            <a:ext cx="3503815" cy="2051167"/>
          </a:xfrm>
          <a:prstGeom prst="ellipse">
            <a:avLst/>
          </a:prstGeom>
          <a:solidFill>
            <a:schemeClr val="accent1">
              <a:lumMod val="20000"/>
              <a:lumOff val="8000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sp>
        <p:nvSpPr>
          <p:cNvPr id="2" name="Título 1"/>
          <p:cNvSpPr>
            <a:spLocks noGrp="1"/>
          </p:cNvSpPr>
          <p:nvPr>
            <p:ph type="title"/>
          </p:nvPr>
        </p:nvSpPr>
        <p:spPr/>
        <p:txBody>
          <a:bodyPr/>
          <a:lstStyle/>
          <a:p>
            <a:r>
              <a:rPr lang="es-CL" dirty="0"/>
              <a:t>OMCA (</a:t>
            </a:r>
            <a:r>
              <a:rPr lang="es-CL" dirty="0" err="1"/>
              <a:t>Schaffernicht</a:t>
            </a:r>
            <a:r>
              <a:rPr lang="es-CL" dirty="0"/>
              <a:t>)</a:t>
            </a:r>
          </a:p>
        </p:txBody>
      </p:sp>
      <p:sp>
        <p:nvSpPr>
          <p:cNvPr id="6" name="Rectángulo redondeado 5"/>
          <p:cNvSpPr/>
          <p:nvPr/>
        </p:nvSpPr>
        <p:spPr>
          <a:xfrm>
            <a:off x="5385149" y="4734275"/>
            <a:ext cx="986558" cy="3188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Modelar</a:t>
            </a:r>
          </a:p>
        </p:txBody>
      </p:sp>
      <p:sp>
        <p:nvSpPr>
          <p:cNvPr id="8" name="Rectángulo redondeado 7"/>
          <p:cNvSpPr/>
          <p:nvPr/>
        </p:nvSpPr>
        <p:spPr>
          <a:xfrm>
            <a:off x="3254433" y="4734275"/>
            <a:ext cx="891835" cy="3287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Actuar</a:t>
            </a:r>
          </a:p>
        </p:txBody>
      </p:sp>
      <p:cxnSp>
        <p:nvCxnSpPr>
          <p:cNvPr id="12" name="Conector curvado 11"/>
          <p:cNvCxnSpPr>
            <a:stCxn id="18" idx="1"/>
            <a:endCxn id="8" idx="2"/>
          </p:cNvCxnSpPr>
          <p:nvPr/>
        </p:nvCxnSpPr>
        <p:spPr>
          <a:xfrm rot="10800000">
            <a:off x="3700352" y="5062997"/>
            <a:ext cx="557843" cy="419639"/>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Conector curvado 28"/>
          <p:cNvCxnSpPr>
            <a:stCxn id="6" idx="2"/>
            <a:endCxn id="18" idx="3"/>
          </p:cNvCxnSpPr>
          <p:nvPr/>
        </p:nvCxnSpPr>
        <p:spPr>
          <a:xfrm rot="5400000">
            <a:off x="5367145" y="4971351"/>
            <a:ext cx="429535" cy="593033"/>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8" name="Conector curvado 77"/>
          <p:cNvCxnSpPr>
            <a:stCxn id="8" idx="0"/>
            <a:endCxn id="11" idx="1"/>
          </p:cNvCxnSpPr>
          <p:nvPr/>
        </p:nvCxnSpPr>
        <p:spPr>
          <a:xfrm rot="5400000" flipH="1" flipV="1">
            <a:off x="3764505" y="4240588"/>
            <a:ext cx="429535" cy="557843"/>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Rectángulo redondeado 10"/>
          <p:cNvSpPr/>
          <p:nvPr/>
        </p:nvSpPr>
        <p:spPr>
          <a:xfrm>
            <a:off x="4258194" y="4108277"/>
            <a:ext cx="1083268" cy="3929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Observar</a:t>
            </a:r>
          </a:p>
        </p:txBody>
      </p:sp>
      <p:sp>
        <p:nvSpPr>
          <p:cNvPr id="18" name="Rectángulo redondeado 17"/>
          <p:cNvSpPr/>
          <p:nvPr/>
        </p:nvSpPr>
        <p:spPr>
          <a:xfrm>
            <a:off x="4258194" y="5304745"/>
            <a:ext cx="1027202" cy="355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Construir</a:t>
            </a:r>
          </a:p>
        </p:txBody>
      </p:sp>
      <p:cxnSp>
        <p:nvCxnSpPr>
          <p:cNvPr id="37" name="Conector curvado 36"/>
          <p:cNvCxnSpPr>
            <a:stCxn id="11" idx="3"/>
            <a:endCxn id="6" idx="0"/>
          </p:cNvCxnSpPr>
          <p:nvPr/>
        </p:nvCxnSpPr>
        <p:spPr>
          <a:xfrm>
            <a:off x="5341462" y="4304741"/>
            <a:ext cx="536966" cy="429535"/>
          </a:xfrm>
          <a:prstGeom prst="curvedConnector2">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3" name="Rectángulo redondeado 42"/>
          <p:cNvSpPr/>
          <p:nvPr/>
        </p:nvSpPr>
        <p:spPr>
          <a:xfrm>
            <a:off x="5410088" y="2695735"/>
            <a:ext cx="986558" cy="318825"/>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Actuar</a:t>
            </a:r>
          </a:p>
        </p:txBody>
      </p:sp>
      <p:sp>
        <p:nvSpPr>
          <p:cNvPr id="44" name="Rectángulo redondeado 43"/>
          <p:cNvSpPr/>
          <p:nvPr/>
        </p:nvSpPr>
        <p:spPr>
          <a:xfrm>
            <a:off x="3279372" y="2695735"/>
            <a:ext cx="891835" cy="328721"/>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Modelar</a:t>
            </a:r>
          </a:p>
        </p:txBody>
      </p:sp>
      <p:cxnSp>
        <p:nvCxnSpPr>
          <p:cNvPr id="45" name="Conector curvado 44"/>
          <p:cNvCxnSpPr>
            <a:stCxn id="51" idx="1"/>
            <a:endCxn id="44" idx="2"/>
          </p:cNvCxnSpPr>
          <p:nvPr/>
        </p:nvCxnSpPr>
        <p:spPr>
          <a:xfrm rot="10800000">
            <a:off x="3725291" y="3024457"/>
            <a:ext cx="557843" cy="419639"/>
          </a:xfrm>
          <a:prstGeom prst="curvedConnector2">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ector curvado 45"/>
          <p:cNvCxnSpPr>
            <a:stCxn id="43" idx="2"/>
            <a:endCxn id="51" idx="3"/>
          </p:cNvCxnSpPr>
          <p:nvPr/>
        </p:nvCxnSpPr>
        <p:spPr>
          <a:xfrm rot="5400000">
            <a:off x="5392084" y="2932810"/>
            <a:ext cx="429535" cy="593033"/>
          </a:xfrm>
          <a:prstGeom prst="curvedConnector2">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ector curvado 46"/>
          <p:cNvCxnSpPr>
            <a:stCxn id="44" idx="0"/>
            <a:endCxn id="48" idx="1"/>
          </p:cNvCxnSpPr>
          <p:nvPr/>
        </p:nvCxnSpPr>
        <p:spPr>
          <a:xfrm rot="5400000" flipH="1" flipV="1">
            <a:off x="3789444" y="2202047"/>
            <a:ext cx="429535" cy="557843"/>
          </a:xfrm>
          <a:prstGeom prst="curvedConnector2">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Rectángulo redondeado 47"/>
          <p:cNvSpPr/>
          <p:nvPr/>
        </p:nvSpPr>
        <p:spPr>
          <a:xfrm>
            <a:off x="4283133" y="2069736"/>
            <a:ext cx="1083268" cy="392928"/>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Construir</a:t>
            </a:r>
          </a:p>
        </p:txBody>
      </p:sp>
      <p:sp>
        <p:nvSpPr>
          <p:cNvPr id="51" name="Rectángulo redondeado 50"/>
          <p:cNvSpPr/>
          <p:nvPr/>
        </p:nvSpPr>
        <p:spPr>
          <a:xfrm>
            <a:off x="4283133" y="3266205"/>
            <a:ext cx="1027202" cy="35578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500" dirty="0"/>
              <a:t>Observar</a:t>
            </a:r>
          </a:p>
        </p:txBody>
      </p:sp>
      <p:cxnSp>
        <p:nvCxnSpPr>
          <p:cNvPr id="52" name="Conector curvado 51"/>
          <p:cNvCxnSpPr>
            <a:stCxn id="48" idx="3"/>
            <a:endCxn id="43" idx="0"/>
          </p:cNvCxnSpPr>
          <p:nvPr/>
        </p:nvCxnSpPr>
        <p:spPr>
          <a:xfrm>
            <a:off x="5366401" y="2266200"/>
            <a:ext cx="536966" cy="429535"/>
          </a:xfrm>
          <a:prstGeom prst="curvedConnector2">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ector curvado 38"/>
          <p:cNvCxnSpPr>
            <a:stCxn id="43" idx="3"/>
            <a:endCxn id="6" idx="3"/>
          </p:cNvCxnSpPr>
          <p:nvPr/>
        </p:nvCxnSpPr>
        <p:spPr>
          <a:xfrm flipH="1">
            <a:off x="6371707" y="2855147"/>
            <a:ext cx="24939" cy="2038541"/>
          </a:xfrm>
          <a:prstGeom prst="curvedConnector3">
            <a:avLst>
              <a:gd name="adj1" fmla="val -1612447"/>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ector curvado 53"/>
          <p:cNvCxnSpPr>
            <a:stCxn id="11" idx="0"/>
            <a:endCxn id="51" idx="2"/>
          </p:cNvCxnSpPr>
          <p:nvPr/>
        </p:nvCxnSpPr>
        <p:spPr>
          <a:xfrm rot="16200000" flipV="1">
            <a:off x="4555135" y="3863583"/>
            <a:ext cx="486293" cy="3095"/>
          </a:xfrm>
          <a:prstGeom prst="curvedConnector3">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3860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upo 44"/>
          <p:cNvGrpSpPr/>
          <p:nvPr/>
        </p:nvGrpSpPr>
        <p:grpSpPr>
          <a:xfrm>
            <a:off x="2464511" y="1327016"/>
            <a:ext cx="4226658" cy="4229634"/>
            <a:chOff x="10369342" y="4483178"/>
            <a:chExt cx="925957" cy="926609"/>
          </a:xfrm>
        </p:grpSpPr>
        <p:sp>
          <p:nvSpPr>
            <p:cNvPr id="41" name="Acorde 40"/>
            <p:cNvSpPr/>
            <p:nvPr/>
          </p:nvSpPr>
          <p:spPr>
            <a:xfrm rot="5400000">
              <a:off x="10380899" y="4495387"/>
              <a:ext cx="914400" cy="914400"/>
            </a:xfrm>
            <a:prstGeom prst="chord">
              <a:avLst>
                <a:gd name="adj1" fmla="val 3323207"/>
                <a:gd name="adj2" fmla="val 14290352"/>
              </a:avLst>
            </a:prstGeom>
            <a:gradFill flip="none" rotWithShape="1">
              <a:gsLst>
                <a:gs pos="29000">
                  <a:schemeClr val="accent1">
                    <a:lumMod val="5000"/>
                    <a:lumOff val="9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sp>
          <p:nvSpPr>
            <p:cNvPr id="44" name="Acorde 43"/>
            <p:cNvSpPr/>
            <p:nvPr/>
          </p:nvSpPr>
          <p:spPr>
            <a:xfrm rot="16200000">
              <a:off x="10369342" y="4483178"/>
              <a:ext cx="914400" cy="914400"/>
            </a:xfrm>
            <a:prstGeom prst="chord">
              <a:avLst>
                <a:gd name="adj1" fmla="val 3323207"/>
                <a:gd name="adj2" fmla="val 14290352"/>
              </a:avLst>
            </a:prstGeom>
            <a:gradFill flip="none" rotWithShape="1">
              <a:gsLst>
                <a:gs pos="29000">
                  <a:schemeClr val="accent1">
                    <a:lumMod val="5000"/>
                    <a:lumOff val="9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grpSp>
      <p:sp>
        <p:nvSpPr>
          <p:cNvPr id="25" name="Flecha circular 24"/>
          <p:cNvSpPr/>
          <p:nvPr/>
        </p:nvSpPr>
        <p:spPr>
          <a:xfrm rot="8100000">
            <a:off x="3011239" y="1793840"/>
            <a:ext cx="3108363" cy="3108363"/>
          </a:xfrm>
          <a:prstGeom prst="circularArrow">
            <a:avLst>
              <a:gd name="adj1" fmla="val 12500"/>
              <a:gd name="adj2" fmla="val 1142319"/>
              <a:gd name="adj3" fmla="val 20457681"/>
              <a:gd name="adj4" fmla="val 16235514"/>
              <a:gd name="adj5" fmla="val 1250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solidFill>
                <a:schemeClr val="tx1"/>
              </a:solidFill>
            </a:endParaRPr>
          </a:p>
        </p:txBody>
      </p:sp>
      <p:sp>
        <p:nvSpPr>
          <p:cNvPr id="23" name="Flecha circular 22"/>
          <p:cNvSpPr/>
          <p:nvPr/>
        </p:nvSpPr>
        <p:spPr>
          <a:xfrm rot="18900000">
            <a:off x="3023658" y="1727833"/>
            <a:ext cx="3108363" cy="3108363"/>
          </a:xfrm>
          <a:prstGeom prst="circularArrow">
            <a:avLst>
              <a:gd name="adj1" fmla="val 12500"/>
              <a:gd name="adj2" fmla="val 1142319"/>
              <a:gd name="adj3" fmla="val 20457681"/>
              <a:gd name="adj4" fmla="val 16235514"/>
              <a:gd name="adj5" fmla="val 1250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solidFill>
                <a:schemeClr val="tx1"/>
              </a:solidFill>
            </a:endParaRPr>
          </a:p>
        </p:txBody>
      </p:sp>
      <p:sp>
        <p:nvSpPr>
          <p:cNvPr id="26" name="Flecha circular 25"/>
          <p:cNvSpPr/>
          <p:nvPr/>
        </p:nvSpPr>
        <p:spPr>
          <a:xfrm rot="13500000">
            <a:off x="2962793" y="1821500"/>
            <a:ext cx="3108363" cy="3108363"/>
          </a:xfrm>
          <a:prstGeom prst="circularArrow">
            <a:avLst>
              <a:gd name="adj1" fmla="val 12500"/>
              <a:gd name="adj2" fmla="val 1142319"/>
              <a:gd name="adj3" fmla="val 20457681"/>
              <a:gd name="adj4" fmla="val 16235514"/>
              <a:gd name="adj5" fmla="val 1250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solidFill>
                <a:schemeClr val="tx1"/>
              </a:solidFill>
            </a:endParaRPr>
          </a:p>
        </p:txBody>
      </p:sp>
      <p:sp>
        <p:nvSpPr>
          <p:cNvPr id="24" name="Flecha circular 23"/>
          <p:cNvSpPr/>
          <p:nvPr/>
        </p:nvSpPr>
        <p:spPr>
          <a:xfrm rot="2700000">
            <a:off x="3043430" y="1766178"/>
            <a:ext cx="3108363" cy="3108363"/>
          </a:xfrm>
          <a:prstGeom prst="circularArrow">
            <a:avLst>
              <a:gd name="adj1" fmla="val 12500"/>
              <a:gd name="adj2" fmla="val 1142319"/>
              <a:gd name="adj3" fmla="val 20457681"/>
              <a:gd name="adj4" fmla="val 16235514"/>
              <a:gd name="adj5" fmla="val 1250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solidFill>
                <a:schemeClr val="tx1"/>
              </a:solidFill>
            </a:endParaRPr>
          </a:p>
        </p:txBody>
      </p:sp>
      <p:sp>
        <p:nvSpPr>
          <p:cNvPr id="2" name="Título 1"/>
          <p:cNvSpPr>
            <a:spLocks noGrp="1"/>
          </p:cNvSpPr>
          <p:nvPr>
            <p:ph type="title"/>
          </p:nvPr>
        </p:nvSpPr>
        <p:spPr>
          <a:xfrm>
            <a:off x="33329" y="1030870"/>
            <a:ext cx="2149719" cy="994172"/>
          </a:xfrm>
        </p:spPr>
        <p:txBody>
          <a:bodyPr>
            <a:normAutofit fontScale="90000"/>
          </a:bodyPr>
          <a:lstStyle/>
          <a:p>
            <a:r>
              <a:rPr lang="es-CL" dirty="0" err="1"/>
              <a:t>Nonaka</a:t>
            </a:r>
            <a:r>
              <a:rPr lang="es-CL" dirty="0"/>
              <a:t> y </a:t>
            </a:r>
            <a:br>
              <a:rPr lang="es-CL" dirty="0"/>
            </a:br>
            <a:r>
              <a:rPr lang="es-CL" dirty="0" err="1"/>
              <a:t>Takeuchi</a:t>
            </a:r>
            <a:endParaRPr lang="es-CL" dirty="0"/>
          </a:p>
        </p:txBody>
      </p:sp>
      <p:sp>
        <p:nvSpPr>
          <p:cNvPr id="7" name="CuadroTexto 6"/>
          <p:cNvSpPr txBox="1"/>
          <p:nvPr/>
        </p:nvSpPr>
        <p:spPr>
          <a:xfrm>
            <a:off x="3880967" y="2026498"/>
            <a:ext cx="1272015" cy="300082"/>
          </a:xfrm>
          <a:prstGeom prst="rect">
            <a:avLst/>
          </a:prstGeom>
          <a:noFill/>
        </p:spPr>
        <p:txBody>
          <a:bodyPr wrap="none" rtlCol="0">
            <a:spAutoFit/>
          </a:bodyPr>
          <a:lstStyle/>
          <a:p>
            <a:pPr algn="ctr"/>
            <a:r>
              <a:rPr lang="es-CL" sz="1350" b="1" dirty="0"/>
              <a:t>Externalización</a:t>
            </a:r>
          </a:p>
        </p:txBody>
      </p:sp>
      <p:sp>
        <p:nvSpPr>
          <p:cNvPr id="8" name="CuadroTexto 7"/>
          <p:cNvSpPr txBox="1"/>
          <p:nvPr/>
        </p:nvSpPr>
        <p:spPr>
          <a:xfrm>
            <a:off x="4060445" y="4332796"/>
            <a:ext cx="1244764" cy="300082"/>
          </a:xfrm>
          <a:prstGeom prst="rect">
            <a:avLst/>
          </a:prstGeom>
          <a:noFill/>
        </p:spPr>
        <p:txBody>
          <a:bodyPr wrap="none" rtlCol="0">
            <a:spAutoFit/>
          </a:bodyPr>
          <a:lstStyle/>
          <a:p>
            <a:r>
              <a:rPr lang="es-CL" sz="1350" b="1" dirty="0"/>
              <a:t>Internalización</a:t>
            </a:r>
          </a:p>
        </p:txBody>
      </p:sp>
      <p:sp>
        <p:nvSpPr>
          <p:cNvPr id="9" name="CuadroTexto 8"/>
          <p:cNvSpPr txBox="1"/>
          <p:nvPr/>
        </p:nvSpPr>
        <p:spPr>
          <a:xfrm rot="16200000">
            <a:off x="2831530" y="3244362"/>
            <a:ext cx="1099404" cy="300082"/>
          </a:xfrm>
          <a:prstGeom prst="rect">
            <a:avLst/>
          </a:prstGeom>
          <a:noFill/>
        </p:spPr>
        <p:txBody>
          <a:bodyPr wrap="none" rtlCol="0">
            <a:spAutoFit/>
          </a:bodyPr>
          <a:lstStyle/>
          <a:p>
            <a:r>
              <a:rPr lang="es-CL" sz="1350" b="1" dirty="0"/>
              <a:t>Socialización</a:t>
            </a:r>
          </a:p>
        </p:txBody>
      </p:sp>
      <p:sp>
        <p:nvSpPr>
          <p:cNvPr id="10" name="CuadroTexto 9"/>
          <p:cNvSpPr txBox="1"/>
          <p:nvPr/>
        </p:nvSpPr>
        <p:spPr>
          <a:xfrm rot="5400000">
            <a:off x="5148140" y="3131973"/>
            <a:ext cx="1125629" cy="300082"/>
          </a:xfrm>
          <a:prstGeom prst="rect">
            <a:avLst/>
          </a:prstGeom>
          <a:noFill/>
        </p:spPr>
        <p:txBody>
          <a:bodyPr wrap="none" rtlCol="0">
            <a:spAutoFit/>
          </a:bodyPr>
          <a:lstStyle/>
          <a:p>
            <a:r>
              <a:rPr lang="es-CL" sz="1350" b="1" dirty="0"/>
              <a:t>Combinación</a:t>
            </a:r>
          </a:p>
        </p:txBody>
      </p:sp>
      <p:sp>
        <p:nvSpPr>
          <p:cNvPr id="11" name="CuadroTexto 10"/>
          <p:cNvSpPr txBox="1"/>
          <p:nvPr/>
        </p:nvSpPr>
        <p:spPr>
          <a:xfrm rot="19023054">
            <a:off x="2791225" y="1690500"/>
            <a:ext cx="607539" cy="300082"/>
          </a:xfrm>
          <a:prstGeom prst="rect">
            <a:avLst/>
          </a:prstGeom>
          <a:noFill/>
        </p:spPr>
        <p:txBody>
          <a:bodyPr wrap="none" rtlCol="0">
            <a:spAutoFit/>
          </a:bodyPr>
          <a:lstStyle/>
          <a:p>
            <a:r>
              <a:rPr lang="es-CL" sz="1350" b="1" dirty="0">
                <a:solidFill>
                  <a:schemeClr val="tx1">
                    <a:lumMod val="50000"/>
                    <a:lumOff val="50000"/>
                  </a:schemeClr>
                </a:solidFill>
              </a:rPr>
              <a:t>Tácito</a:t>
            </a:r>
          </a:p>
        </p:txBody>
      </p:sp>
      <p:sp>
        <p:nvSpPr>
          <p:cNvPr id="12" name="CuadroTexto 11"/>
          <p:cNvSpPr txBox="1"/>
          <p:nvPr/>
        </p:nvSpPr>
        <p:spPr>
          <a:xfrm rot="3600000">
            <a:off x="6160002" y="2014956"/>
            <a:ext cx="795346" cy="300082"/>
          </a:xfrm>
          <a:prstGeom prst="rect">
            <a:avLst/>
          </a:prstGeom>
          <a:noFill/>
        </p:spPr>
        <p:txBody>
          <a:bodyPr wrap="none" rtlCol="0">
            <a:spAutoFit/>
          </a:bodyPr>
          <a:lstStyle/>
          <a:p>
            <a:r>
              <a:rPr lang="es-CL" sz="1350" b="1" dirty="0">
                <a:solidFill>
                  <a:schemeClr val="tx1">
                    <a:lumMod val="50000"/>
                    <a:lumOff val="50000"/>
                  </a:schemeClr>
                </a:solidFill>
              </a:rPr>
              <a:t>Explícito</a:t>
            </a:r>
          </a:p>
        </p:txBody>
      </p:sp>
      <p:sp>
        <p:nvSpPr>
          <p:cNvPr id="27" name="CuadroTexto 26"/>
          <p:cNvSpPr txBox="1"/>
          <p:nvPr/>
        </p:nvSpPr>
        <p:spPr>
          <a:xfrm>
            <a:off x="4229871" y="1609995"/>
            <a:ext cx="717312" cy="300082"/>
          </a:xfrm>
          <a:prstGeom prst="rect">
            <a:avLst/>
          </a:prstGeom>
          <a:noFill/>
        </p:spPr>
        <p:txBody>
          <a:bodyPr wrap="none" rtlCol="0">
            <a:spAutoFit/>
          </a:bodyPr>
          <a:lstStyle/>
          <a:p>
            <a:r>
              <a:rPr lang="es-CL" sz="1350" dirty="0"/>
              <a:t>Diálogo</a:t>
            </a:r>
          </a:p>
        </p:txBody>
      </p:sp>
      <p:sp>
        <p:nvSpPr>
          <p:cNvPr id="28" name="CuadroTexto 27"/>
          <p:cNvSpPr txBox="1"/>
          <p:nvPr/>
        </p:nvSpPr>
        <p:spPr>
          <a:xfrm>
            <a:off x="3852022" y="4709712"/>
            <a:ext cx="1538498" cy="300082"/>
          </a:xfrm>
          <a:prstGeom prst="rect">
            <a:avLst/>
          </a:prstGeom>
          <a:noFill/>
        </p:spPr>
        <p:txBody>
          <a:bodyPr wrap="none" rtlCol="0">
            <a:spAutoFit/>
          </a:bodyPr>
          <a:lstStyle/>
          <a:p>
            <a:r>
              <a:rPr lang="es-CL" sz="1350" dirty="0"/>
              <a:t>Aprender haciendo</a:t>
            </a:r>
          </a:p>
        </p:txBody>
      </p:sp>
      <p:sp>
        <p:nvSpPr>
          <p:cNvPr id="29" name="CuadroTexto 28"/>
          <p:cNvSpPr txBox="1"/>
          <p:nvPr/>
        </p:nvSpPr>
        <p:spPr>
          <a:xfrm rot="16200000">
            <a:off x="2166289" y="3225641"/>
            <a:ext cx="1525802" cy="300082"/>
          </a:xfrm>
          <a:prstGeom prst="rect">
            <a:avLst/>
          </a:prstGeom>
          <a:noFill/>
        </p:spPr>
        <p:txBody>
          <a:bodyPr wrap="none" rtlCol="0">
            <a:spAutoFit/>
          </a:bodyPr>
          <a:lstStyle/>
          <a:p>
            <a:r>
              <a:rPr lang="es-CL" sz="1350" dirty="0"/>
              <a:t>Formar comunidad</a:t>
            </a:r>
          </a:p>
        </p:txBody>
      </p:sp>
      <p:sp>
        <p:nvSpPr>
          <p:cNvPr id="30" name="CuadroTexto 29"/>
          <p:cNvSpPr txBox="1"/>
          <p:nvPr/>
        </p:nvSpPr>
        <p:spPr>
          <a:xfrm rot="5400000">
            <a:off x="5762011" y="3087708"/>
            <a:ext cx="763351" cy="300082"/>
          </a:xfrm>
          <a:prstGeom prst="rect">
            <a:avLst/>
          </a:prstGeom>
          <a:noFill/>
        </p:spPr>
        <p:txBody>
          <a:bodyPr wrap="none" rtlCol="0">
            <a:spAutoFit/>
          </a:bodyPr>
          <a:lstStyle/>
          <a:p>
            <a:r>
              <a:rPr lang="es-CL" sz="1350" dirty="0"/>
              <a:t>Vincular</a:t>
            </a:r>
          </a:p>
        </p:txBody>
      </p:sp>
      <p:sp>
        <p:nvSpPr>
          <p:cNvPr id="31" name="CuadroTexto 30"/>
          <p:cNvSpPr txBox="1"/>
          <p:nvPr/>
        </p:nvSpPr>
        <p:spPr>
          <a:xfrm rot="3600000">
            <a:off x="2087400" y="4460946"/>
            <a:ext cx="795346" cy="300082"/>
          </a:xfrm>
          <a:prstGeom prst="rect">
            <a:avLst/>
          </a:prstGeom>
          <a:noFill/>
        </p:spPr>
        <p:txBody>
          <a:bodyPr wrap="none" rtlCol="0">
            <a:spAutoFit/>
          </a:bodyPr>
          <a:lstStyle/>
          <a:p>
            <a:r>
              <a:rPr lang="es-CL" sz="1350" b="1" dirty="0">
                <a:solidFill>
                  <a:schemeClr val="tx1">
                    <a:lumMod val="50000"/>
                    <a:lumOff val="50000"/>
                  </a:schemeClr>
                </a:solidFill>
              </a:rPr>
              <a:t>Explícito</a:t>
            </a:r>
          </a:p>
        </p:txBody>
      </p:sp>
      <p:sp>
        <p:nvSpPr>
          <p:cNvPr id="32" name="CuadroTexto 31"/>
          <p:cNvSpPr txBox="1"/>
          <p:nvPr/>
        </p:nvSpPr>
        <p:spPr>
          <a:xfrm rot="19023054">
            <a:off x="5868265" y="4698171"/>
            <a:ext cx="607539" cy="300082"/>
          </a:xfrm>
          <a:prstGeom prst="rect">
            <a:avLst/>
          </a:prstGeom>
          <a:noFill/>
        </p:spPr>
        <p:txBody>
          <a:bodyPr wrap="none" rtlCol="0">
            <a:spAutoFit/>
          </a:bodyPr>
          <a:lstStyle/>
          <a:p>
            <a:r>
              <a:rPr lang="es-CL" sz="1350" b="1" dirty="0">
                <a:solidFill>
                  <a:schemeClr val="tx1">
                    <a:lumMod val="50000"/>
                    <a:lumOff val="50000"/>
                  </a:schemeClr>
                </a:solidFill>
              </a:rPr>
              <a:t>Tácito</a:t>
            </a:r>
          </a:p>
        </p:txBody>
      </p:sp>
      <p:sp>
        <p:nvSpPr>
          <p:cNvPr id="46" name="CuadroTexto 45"/>
          <p:cNvSpPr txBox="1"/>
          <p:nvPr/>
        </p:nvSpPr>
        <p:spPr>
          <a:xfrm>
            <a:off x="607077" y="2844603"/>
            <a:ext cx="1820307" cy="715581"/>
          </a:xfrm>
          <a:prstGeom prst="rect">
            <a:avLst/>
          </a:prstGeom>
          <a:noFill/>
        </p:spPr>
        <p:txBody>
          <a:bodyPr wrap="none" rtlCol="0">
            <a:spAutoFit/>
          </a:bodyPr>
          <a:lstStyle/>
          <a:p>
            <a:r>
              <a:rPr lang="es-CL" sz="1350" dirty="0"/>
              <a:t>Compartir experiencias</a:t>
            </a:r>
          </a:p>
          <a:p>
            <a:r>
              <a:rPr lang="es-CL" sz="1350" dirty="0"/>
              <a:t>Imitar</a:t>
            </a:r>
          </a:p>
          <a:p>
            <a:r>
              <a:rPr lang="es-CL" sz="1350" i="1" dirty="0" err="1"/>
              <a:t>Brainstorming</a:t>
            </a:r>
            <a:endParaRPr lang="es-CL" sz="1350" i="1" dirty="0"/>
          </a:p>
        </p:txBody>
      </p:sp>
      <p:sp>
        <p:nvSpPr>
          <p:cNvPr id="47" name="CuadroTexto 46"/>
          <p:cNvSpPr txBox="1"/>
          <p:nvPr/>
        </p:nvSpPr>
        <p:spPr>
          <a:xfrm>
            <a:off x="5385193" y="878262"/>
            <a:ext cx="2133148" cy="715581"/>
          </a:xfrm>
          <a:prstGeom prst="rect">
            <a:avLst/>
          </a:prstGeom>
          <a:noFill/>
        </p:spPr>
        <p:txBody>
          <a:bodyPr wrap="none" rtlCol="0">
            <a:spAutoFit/>
          </a:bodyPr>
          <a:lstStyle/>
          <a:p>
            <a:r>
              <a:rPr lang="es-CL" sz="1350" dirty="0"/>
              <a:t>Redactar</a:t>
            </a:r>
          </a:p>
          <a:p>
            <a:r>
              <a:rPr lang="es-CL" sz="1350" dirty="0"/>
              <a:t>Modelar</a:t>
            </a:r>
          </a:p>
          <a:p>
            <a:r>
              <a:rPr lang="es-CL" sz="1350" dirty="0"/>
              <a:t>Crear analogías y metáforas</a:t>
            </a:r>
          </a:p>
        </p:txBody>
      </p:sp>
      <p:sp>
        <p:nvSpPr>
          <p:cNvPr id="48" name="CuadroTexto 47"/>
          <p:cNvSpPr txBox="1"/>
          <p:nvPr/>
        </p:nvSpPr>
        <p:spPr>
          <a:xfrm>
            <a:off x="6840628" y="2879959"/>
            <a:ext cx="1862929" cy="715581"/>
          </a:xfrm>
          <a:prstGeom prst="rect">
            <a:avLst/>
          </a:prstGeom>
          <a:noFill/>
        </p:spPr>
        <p:txBody>
          <a:bodyPr wrap="square" rtlCol="0">
            <a:spAutoFit/>
          </a:bodyPr>
          <a:lstStyle/>
          <a:p>
            <a:r>
              <a:rPr lang="es-CL" sz="1350" dirty="0"/>
              <a:t>Ordenar, categorizar, desarrollo de métodos, buenas prácticas</a:t>
            </a:r>
          </a:p>
        </p:txBody>
      </p:sp>
      <p:sp>
        <p:nvSpPr>
          <p:cNvPr id="49" name="CuadroTexto 48"/>
          <p:cNvSpPr txBox="1"/>
          <p:nvPr/>
        </p:nvSpPr>
        <p:spPr>
          <a:xfrm>
            <a:off x="3127264" y="5556649"/>
            <a:ext cx="3480696" cy="300082"/>
          </a:xfrm>
          <a:prstGeom prst="rect">
            <a:avLst/>
          </a:prstGeom>
          <a:noFill/>
        </p:spPr>
        <p:txBody>
          <a:bodyPr wrap="none" rtlCol="0">
            <a:spAutoFit/>
          </a:bodyPr>
          <a:lstStyle/>
          <a:p>
            <a:r>
              <a:rPr lang="es-CL" sz="1350" dirty="0"/>
              <a:t>Acceder conocimiento codificado, capacitación</a:t>
            </a:r>
            <a:endParaRPr lang="es-CL" sz="1350" i="1" dirty="0"/>
          </a:p>
        </p:txBody>
      </p:sp>
    </p:spTree>
    <p:extLst>
      <p:ext uri="{BB962C8B-B14F-4D97-AF65-F5344CB8AC3E}">
        <p14:creationId xmlns:p14="http://schemas.microsoft.com/office/powerpoint/2010/main" val="22825900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CL" dirty="0"/>
              <a:t>Conocimiento tácito y explícito</a:t>
            </a:r>
          </a:p>
        </p:txBody>
      </p:sp>
      <p:sp>
        <p:nvSpPr>
          <p:cNvPr id="4" name="Cara sonriente 3"/>
          <p:cNvSpPr/>
          <p:nvPr/>
        </p:nvSpPr>
        <p:spPr>
          <a:xfrm>
            <a:off x="848226" y="2229079"/>
            <a:ext cx="1640807" cy="1640807"/>
          </a:xfrm>
          <a:prstGeom prst="smileyFace">
            <a:avLst/>
          </a:prstGeom>
          <a:blipFill>
            <a:blip r:embed="rId3"/>
            <a:tile tx="0" ty="0" sx="100000" sy="100000" flip="none" algn="tl"/>
          </a:blipFill>
          <a:ln w="57150">
            <a:solidFill>
              <a:schemeClr val="accent4">
                <a:lumMod val="50000"/>
              </a:schemeClr>
            </a:solidFill>
          </a:ln>
          <a:effectLst>
            <a:reflection blurRad="6350" stA="52000" endA="300" endPos="35000" dir="5400000" sy="-100000" algn="bl" rotWithShape="0"/>
          </a:effectLst>
          <a:scene3d>
            <a:camera prst="perspectiveHeroicExtremeRightFacing"/>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pic>
        <p:nvPicPr>
          <p:cNvPr id="6" name="Imagen 5"/>
          <p:cNvPicPr>
            <a:picLocks noChangeAspect="1"/>
          </p:cNvPicPr>
          <p:nvPr/>
        </p:nvPicPr>
        <p:blipFill>
          <a:blip r:embed="rId4"/>
          <a:stretch>
            <a:fillRect/>
          </a:stretch>
        </p:blipFill>
        <p:spPr>
          <a:xfrm>
            <a:off x="5076574" y="1734479"/>
            <a:ext cx="1943852" cy="3034569"/>
          </a:xfrm>
          <a:prstGeom prst="rect">
            <a:avLst/>
          </a:prstGeom>
        </p:spPr>
      </p:pic>
      <p:sp>
        <p:nvSpPr>
          <p:cNvPr id="7" name="CuadroTexto 6"/>
          <p:cNvSpPr txBox="1"/>
          <p:nvPr/>
        </p:nvSpPr>
        <p:spPr>
          <a:xfrm>
            <a:off x="2558870" y="2940140"/>
            <a:ext cx="2088520" cy="646331"/>
          </a:xfrm>
          <a:prstGeom prst="rect">
            <a:avLst/>
          </a:prstGeom>
          <a:noFill/>
        </p:spPr>
        <p:txBody>
          <a:bodyPr wrap="none" rtlCol="0">
            <a:spAutoFit/>
          </a:bodyPr>
          <a:lstStyle/>
          <a:p>
            <a:r>
              <a:rPr lang="es-CL" sz="3600" dirty="0"/>
              <a:t>Atiendo al</a:t>
            </a:r>
          </a:p>
        </p:txBody>
      </p:sp>
    </p:spTree>
    <p:extLst>
      <p:ext uri="{BB962C8B-B14F-4D97-AF65-F5344CB8AC3E}">
        <p14:creationId xmlns:p14="http://schemas.microsoft.com/office/powerpoint/2010/main" val="19897747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stretch>
            <a:fillRect/>
          </a:stretch>
        </p:blipFill>
        <p:spPr>
          <a:xfrm>
            <a:off x="3089860" y="1131094"/>
            <a:ext cx="2839658" cy="1882817"/>
          </a:xfrm>
          <a:prstGeom prst="rect">
            <a:avLst/>
          </a:prstGeom>
        </p:spPr>
      </p:pic>
      <p:sp>
        <p:nvSpPr>
          <p:cNvPr id="2" name="Título 1"/>
          <p:cNvSpPr>
            <a:spLocks noGrp="1"/>
          </p:cNvSpPr>
          <p:nvPr>
            <p:ph type="title"/>
          </p:nvPr>
        </p:nvSpPr>
        <p:spPr/>
        <p:txBody>
          <a:bodyPr/>
          <a:lstStyle/>
          <a:p>
            <a:r>
              <a:rPr lang="es-CL" dirty="0"/>
              <a:t>Conocimiento </a:t>
            </a:r>
            <a:br>
              <a:rPr lang="es-CL" dirty="0"/>
            </a:br>
            <a:r>
              <a:rPr lang="es-CL" dirty="0"/>
              <a:t>tácito</a:t>
            </a:r>
          </a:p>
        </p:txBody>
      </p:sp>
      <p:grpSp>
        <p:nvGrpSpPr>
          <p:cNvPr id="9" name="Grupo 8"/>
          <p:cNvGrpSpPr/>
          <p:nvPr/>
        </p:nvGrpSpPr>
        <p:grpSpPr>
          <a:xfrm>
            <a:off x="595436" y="3555332"/>
            <a:ext cx="1600200" cy="2162677"/>
            <a:chOff x="793914" y="3597442"/>
            <a:chExt cx="2133600" cy="2883569"/>
          </a:xfrm>
        </p:grpSpPr>
        <p:sp>
          <p:nvSpPr>
            <p:cNvPr id="3" name="CuadroTexto 2"/>
            <p:cNvSpPr txBox="1"/>
            <p:nvPr/>
          </p:nvSpPr>
          <p:spPr>
            <a:xfrm>
              <a:off x="1167063" y="3597442"/>
              <a:ext cx="1446721" cy="615553"/>
            </a:xfrm>
            <a:prstGeom prst="rect">
              <a:avLst/>
            </a:prstGeom>
            <a:noFill/>
          </p:spPr>
          <p:txBody>
            <a:bodyPr wrap="none" rtlCol="0">
              <a:spAutoFit/>
            </a:bodyPr>
            <a:lstStyle/>
            <a:p>
              <a:r>
                <a:rPr lang="es-CL" sz="2400" dirty="0"/>
                <a:t>Novato</a:t>
              </a:r>
            </a:p>
          </p:txBody>
        </p:sp>
        <p:pic>
          <p:nvPicPr>
            <p:cNvPr id="7" name="Imagen 6"/>
            <p:cNvPicPr>
              <a:picLocks noChangeAspect="1"/>
            </p:cNvPicPr>
            <p:nvPr/>
          </p:nvPicPr>
          <p:blipFill>
            <a:blip r:embed="rId4"/>
            <a:stretch>
              <a:fillRect/>
            </a:stretch>
          </p:blipFill>
          <p:spPr>
            <a:xfrm>
              <a:off x="793914" y="4347411"/>
              <a:ext cx="2133600" cy="2133600"/>
            </a:xfrm>
            <a:prstGeom prst="rect">
              <a:avLst/>
            </a:prstGeom>
          </p:spPr>
        </p:pic>
      </p:grpSp>
      <p:grpSp>
        <p:nvGrpSpPr>
          <p:cNvPr id="12" name="Grupo 11"/>
          <p:cNvGrpSpPr/>
          <p:nvPr/>
        </p:nvGrpSpPr>
        <p:grpSpPr>
          <a:xfrm>
            <a:off x="2643939" y="3555331"/>
            <a:ext cx="6068617" cy="2268893"/>
            <a:chOff x="3525252" y="3597442"/>
            <a:chExt cx="8091489" cy="3025190"/>
          </a:xfrm>
        </p:grpSpPr>
        <p:grpSp>
          <p:nvGrpSpPr>
            <p:cNvPr id="10" name="Grupo 9"/>
            <p:cNvGrpSpPr/>
            <p:nvPr/>
          </p:nvGrpSpPr>
          <p:grpSpPr>
            <a:xfrm>
              <a:off x="7949451" y="3597442"/>
              <a:ext cx="3667290" cy="3025190"/>
              <a:chOff x="7949451" y="3597442"/>
              <a:chExt cx="3667290" cy="3025190"/>
            </a:xfrm>
          </p:grpSpPr>
          <p:sp>
            <p:nvSpPr>
              <p:cNvPr id="4" name="CuadroTexto 3"/>
              <p:cNvSpPr txBox="1"/>
              <p:nvPr/>
            </p:nvSpPr>
            <p:spPr>
              <a:xfrm>
                <a:off x="8810171" y="3597442"/>
                <a:ext cx="2313026" cy="615553"/>
              </a:xfrm>
              <a:prstGeom prst="rect">
                <a:avLst/>
              </a:prstGeom>
              <a:noFill/>
            </p:spPr>
            <p:txBody>
              <a:bodyPr wrap="none" rtlCol="0">
                <a:spAutoFit/>
              </a:bodyPr>
              <a:lstStyle/>
              <a:p>
                <a:r>
                  <a:rPr lang="es-CL" sz="2400" dirty="0"/>
                  <a:t>Competente</a:t>
                </a:r>
              </a:p>
            </p:txBody>
          </p:sp>
          <p:pic>
            <p:nvPicPr>
              <p:cNvPr id="8" name="Imagen 7"/>
              <p:cNvPicPr>
                <a:picLocks noChangeAspect="1"/>
              </p:cNvPicPr>
              <p:nvPr/>
            </p:nvPicPr>
            <p:blipFill>
              <a:blip r:embed="rId5"/>
              <a:stretch>
                <a:fillRect/>
              </a:stretch>
            </p:blipFill>
            <p:spPr>
              <a:xfrm>
                <a:off x="7949451" y="4182217"/>
                <a:ext cx="3667290" cy="2440415"/>
              </a:xfrm>
              <a:prstGeom prst="rect">
                <a:avLst/>
              </a:prstGeom>
            </p:spPr>
          </p:pic>
        </p:grpSp>
        <p:sp>
          <p:nvSpPr>
            <p:cNvPr id="11" name="Flecha derecha 10"/>
            <p:cNvSpPr/>
            <p:nvPr/>
          </p:nvSpPr>
          <p:spPr>
            <a:xfrm>
              <a:off x="3525252" y="4523873"/>
              <a:ext cx="4188266" cy="1588169"/>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grpSp>
    </p:spTree>
    <p:extLst>
      <p:ext uri="{BB962C8B-B14F-4D97-AF65-F5344CB8AC3E}">
        <p14:creationId xmlns:p14="http://schemas.microsoft.com/office/powerpoint/2010/main" val="417304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a:t>Conocimiento tácito</a:t>
            </a:r>
          </a:p>
        </p:txBody>
      </p:sp>
      <p:pic>
        <p:nvPicPr>
          <p:cNvPr id="5" name="Imagen 4"/>
          <p:cNvPicPr>
            <a:picLocks noChangeAspect="1"/>
          </p:cNvPicPr>
          <p:nvPr/>
        </p:nvPicPr>
        <p:blipFill>
          <a:blip r:embed="rId3"/>
          <a:stretch>
            <a:fillRect/>
          </a:stretch>
        </p:blipFill>
        <p:spPr>
          <a:xfrm>
            <a:off x="257927" y="2125266"/>
            <a:ext cx="4214813" cy="2807494"/>
          </a:xfrm>
          <a:prstGeom prst="rect">
            <a:avLst/>
          </a:prstGeom>
        </p:spPr>
      </p:pic>
      <p:sp>
        <p:nvSpPr>
          <p:cNvPr id="13" name="CuadroTexto 12"/>
          <p:cNvSpPr txBox="1"/>
          <p:nvPr/>
        </p:nvSpPr>
        <p:spPr>
          <a:xfrm>
            <a:off x="4755482" y="1969526"/>
            <a:ext cx="3859881" cy="1015663"/>
          </a:xfrm>
          <a:prstGeom prst="rect">
            <a:avLst/>
          </a:prstGeom>
          <a:noFill/>
        </p:spPr>
        <p:txBody>
          <a:bodyPr wrap="square" rtlCol="0">
            <a:spAutoFit/>
          </a:bodyPr>
          <a:lstStyle/>
          <a:p>
            <a:r>
              <a:rPr lang="es-CL" sz="3000" dirty="0"/>
              <a:t>Caminando en la calle, se siente</a:t>
            </a:r>
          </a:p>
        </p:txBody>
      </p:sp>
      <p:sp>
        <p:nvSpPr>
          <p:cNvPr id="14" name="CuadroTexto 13"/>
          <p:cNvSpPr txBox="1"/>
          <p:nvPr/>
        </p:nvSpPr>
        <p:spPr>
          <a:xfrm>
            <a:off x="5468352" y="3263555"/>
            <a:ext cx="3329116" cy="553998"/>
          </a:xfrm>
          <a:prstGeom prst="rect">
            <a:avLst/>
          </a:prstGeom>
          <a:noFill/>
        </p:spPr>
        <p:txBody>
          <a:bodyPr wrap="none" rtlCol="0">
            <a:spAutoFit/>
          </a:bodyPr>
          <a:lstStyle/>
          <a:p>
            <a:r>
              <a:rPr lang="es-CL" sz="3000" dirty="0"/>
              <a:t>la textura del suelo?</a:t>
            </a:r>
          </a:p>
        </p:txBody>
      </p:sp>
      <p:sp>
        <p:nvSpPr>
          <p:cNvPr id="15" name="CuadroTexto 14"/>
          <p:cNvSpPr txBox="1"/>
          <p:nvPr/>
        </p:nvSpPr>
        <p:spPr>
          <a:xfrm>
            <a:off x="5468351" y="4095920"/>
            <a:ext cx="3419978" cy="1015663"/>
          </a:xfrm>
          <a:prstGeom prst="rect">
            <a:avLst/>
          </a:prstGeom>
          <a:noFill/>
        </p:spPr>
        <p:txBody>
          <a:bodyPr wrap="square" rtlCol="0">
            <a:spAutoFit/>
          </a:bodyPr>
          <a:lstStyle/>
          <a:p>
            <a:r>
              <a:rPr lang="es-CL" sz="3000" dirty="0"/>
              <a:t>a través los zapatos y los calcetines?</a:t>
            </a:r>
          </a:p>
        </p:txBody>
      </p:sp>
    </p:spTree>
    <p:extLst>
      <p:ext uri="{BB962C8B-B14F-4D97-AF65-F5344CB8AC3E}">
        <p14:creationId xmlns:p14="http://schemas.microsoft.com/office/powerpoint/2010/main" val="11652767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CL" dirty="0"/>
              <a:t>Conocimiento tácito</a:t>
            </a:r>
          </a:p>
        </p:txBody>
      </p:sp>
      <p:sp>
        <p:nvSpPr>
          <p:cNvPr id="4" name="Cara sonriente 3"/>
          <p:cNvSpPr/>
          <p:nvPr/>
        </p:nvSpPr>
        <p:spPr>
          <a:xfrm>
            <a:off x="2364205" y="3086329"/>
            <a:ext cx="1640807" cy="1640807"/>
          </a:xfrm>
          <a:prstGeom prst="smileyFace">
            <a:avLst/>
          </a:prstGeom>
          <a:blipFill>
            <a:blip r:embed="rId3"/>
            <a:tile tx="0" ty="0" sx="100000" sy="100000" flip="none" algn="tl"/>
          </a:blipFill>
          <a:ln w="57150">
            <a:solidFill>
              <a:schemeClr val="accent4">
                <a:lumMod val="50000"/>
              </a:schemeClr>
            </a:solidFill>
          </a:ln>
          <a:effectLst/>
          <a:scene3d>
            <a:camera prst="perspectiveHeroicExtremeRightFacing"/>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pic>
        <p:nvPicPr>
          <p:cNvPr id="8" name="Imagen 7"/>
          <p:cNvPicPr>
            <a:picLocks noChangeAspect="1"/>
          </p:cNvPicPr>
          <p:nvPr/>
        </p:nvPicPr>
        <p:blipFill>
          <a:blip r:embed="rId4"/>
          <a:stretch>
            <a:fillRect/>
          </a:stretch>
        </p:blipFill>
        <p:spPr>
          <a:xfrm>
            <a:off x="5071033" y="2869761"/>
            <a:ext cx="1101167" cy="1719043"/>
          </a:xfrm>
          <a:prstGeom prst="rect">
            <a:avLst/>
          </a:prstGeom>
        </p:spPr>
      </p:pic>
      <p:sp>
        <p:nvSpPr>
          <p:cNvPr id="5" name="Elipse 4"/>
          <p:cNvSpPr/>
          <p:nvPr/>
        </p:nvSpPr>
        <p:spPr>
          <a:xfrm>
            <a:off x="1549067" y="2761248"/>
            <a:ext cx="2827421" cy="2210803"/>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sp>
        <p:nvSpPr>
          <p:cNvPr id="9" name="Elipse 8"/>
          <p:cNvSpPr/>
          <p:nvPr/>
        </p:nvSpPr>
        <p:spPr>
          <a:xfrm>
            <a:off x="1549066" y="2323076"/>
            <a:ext cx="6364706" cy="316731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350"/>
          </a:p>
        </p:txBody>
      </p:sp>
    </p:spTree>
    <p:extLst>
      <p:ext uri="{BB962C8B-B14F-4D97-AF65-F5344CB8AC3E}">
        <p14:creationId xmlns:p14="http://schemas.microsoft.com/office/powerpoint/2010/main" val="2404139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CL" dirty="0"/>
              <a:t>Conocimiento tácito y explícito</a:t>
            </a:r>
          </a:p>
        </p:txBody>
      </p:sp>
      <p:sp>
        <p:nvSpPr>
          <p:cNvPr id="2" name="CuadroTexto 1"/>
          <p:cNvSpPr txBox="1"/>
          <p:nvPr/>
        </p:nvSpPr>
        <p:spPr>
          <a:xfrm>
            <a:off x="1200150" y="3022934"/>
            <a:ext cx="2447721" cy="1200329"/>
          </a:xfrm>
          <a:prstGeom prst="rect">
            <a:avLst/>
          </a:prstGeom>
          <a:noFill/>
        </p:spPr>
        <p:txBody>
          <a:bodyPr wrap="none" rtlCol="0">
            <a:spAutoFit/>
          </a:bodyPr>
          <a:lstStyle/>
          <a:p>
            <a:r>
              <a:rPr lang="es-CL" sz="7200" b="1" dirty="0">
                <a:solidFill>
                  <a:schemeClr val="bg1">
                    <a:lumMod val="85000"/>
                  </a:schemeClr>
                </a:solidFill>
              </a:rPr>
              <a:t>Tácito</a:t>
            </a:r>
          </a:p>
        </p:txBody>
      </p:sp>
      <p:sp>
        <p:nvSpPr>
          <p:cNvPr id="5" name="CuadroTexto 4"/>
          <p:cNvSpPr txBox="1"/>
          <p:nvPr/>
        </p:nvSpPr>
        <p:spPr>
          <a:xfrm>
            <a:off x="4358439" y="3022934"/>
            <a:ext cx="3428118" cy="1200329"/>
          </a:xfrm>
          <a:prstGeom prst="rect">
            <a:avLst/>
          </a:prstGeom>
          <a:noFill/>
        </p:spPr>
        <p:txBody>
          <a:bodyPr wrap="none" rtlCol="0">
            <a:spAutoFit/>
          </a:bodyPr>
          <a:lstStyle/>
          <a:p>
            <a:r>
              <a:rPr lang="es-CL" sz="7200" b="1" dirty="0"/>
              <a:t>Explícito</a:t>
            </a:r>
          </a:p>
        </p:txBody>
      </p:sp>
      <p:cxnSp>
        <p:nvCxnSpPr>
          <p:cNvPr id="9" name="Conector curvado 8"/>
          <p:cNvCxnSpPr>
            <a:stCxn id="2" idx="0"/>
            <a:endCxn id="5" idx="0"/>
          </p:cNvCxnSpPr>
          <p:nvPr/>
        </p:nvCxnSpPr>
        <p:spPr>
          <a:xfrm rot="5400000" flipH="1" flipV="1">
            <a:off x="4248254" y="1198691"/>
            <a:ext cx="12700" cy="3648487"/>
          </a:xfrm>
          <a:prstGeom prst="curvedConnector3">
            <a:avLst>
              <a:gd name="adj1" fmla="val 1800000"/>
            </a:avLst>
          </a:prstGeom>
          <a:ln w="762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curvado 10"/>
          <p:cNvCxnSpPr>
            <a:stCxn id="5" idx="2"/>
            <a:endCxn id="2" idx="2"/>
          </p:cNvCxnSpPr>
          <p:nvPr/>
        </p:nvCxnSpPr>
        <p:spPr>
          <a:xfrm rot="5400000">
            <a:off x="4248255" y="2399020"/>
            <a:ext cx="12700" cy="3648487"/>
          </a:xfrm>
          <a:prstGeom prst="curvedConnector3">
            <a:avLst>
              <a:gd name="adj1" fmla="val 1800000"/>
            </a:avLst>
          </a:prstGeom>
          <a:ln w="762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19076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CL" dirty="0"/>
              <a:t>Conocimiento y competencia</a:t>
            </a:r>
          </a:p>
        </p:txBody>
      </p:sp>
      <p:sp>
        <p:nvSpPr>
          <p:cNvPr id="5" name="Text Box 6"/>
          <p:cNvSpPr txBox="1">
            <a:spLocks noChangeArrowheads="1"/>
          </p:cNvSpPr>
          <p:nvPr/>
        </p:nvSpPr>
        <p:spPr bwMode="auto">
          <a:xfrm>
            <a:off x="1180475" y="1905975"/>
            <a:ext cx="1182354" cy="461665"/>
          </a:xfrm>
          <a:prstGeom prst="rect">
            <a:avLst/>
          </a:prstGeom>
          <a:noFill/>
          <a:ln>
            <a:noFill/>
          </a:ln>
          <a:effectLst/>
          <a:extLst>
            <a:ext uri="{909E8E84-426E-40DD-AFC4-6F175D3DCCD1}">
              <a14:hiddenFill xmlns:a14="http://schemas.microsoft.com/office/drawing/2010/main">
                <a:solidFill>
                  <a:srgbClr val="80808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s-ES" altLang="es-CL" sz="2400" b="1" dirty="0"/>
              <a:t>Novato</a:t>
            </a:r>
          </a:p>
        </p:txBody>
      </p:sp>
      <p:sp>
        <p:nvSpPr>
          <p:cNvPr id="6" name="Oval 7"/>
          <p:cNvSpPr>
            <a:spLocks noChangeArrowheads="1"/>
          </p:cNvSpPr>
          <p:nvPr/>
        </p:nvSpPr>
        <p:spPr bwMode="auto">
          <a:xfrm>
            <a:off x="108237" y="3036967"/>
            <a:ext cx="702469" cy="702469"/>
          </a:xfrm>
          <a:prstGeom prst="ellipse">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CL" sz="1350"/>
          </a:p>
        </p:txBody>
      </p:sp>
      <p:sp>
        <p:nvSpPr>
          <p:cNvPr id="7" name="Oval 8"/>
          <p:cNvSpPr>
            <a:spLocks noChangeArrowheads="1"/>
          </p:cNvSpPr>
          <p:nvPr/>
        </p:nvSpPr>
        <p:spPr bwMode="auto">
          <a:xfrm>
            <a:off x="270162" y="3198892"/>
            <a:ext cx="378619" cy="378619"/>
          </a:xfrm>
          <a:prstGeom prst="ellipse">
            <a:avLst/>
          </a:prstGeom>
          <a:solidFill>
            <a:srgbClr val="DDDDDD"/>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CL" sz="1350"/>
          </a:p>
        </p:txBody>
      </p:sp>
      <p:sp>
        <p:nvSpPr>
          <p:cNvPr id="8" name="Oval 9"/>
          <p:cNvSpPr>
            <a:spLocks noChangeArrowheads="1"/>
          </p:cNvSpPr>
          <p:nvPr/>
        </p:nvSpPr>
        <p:spPr bwMode="auto">
          <a:xfrm>
            <a:off x="378508" y="3307239"/>
            <a:ext cx="161925" cy="160735"/>
          </a:xfrm>
          <a:prstGeom prst="ellipse">
            <a:avLst/>
          </a:prstGeom>
          <a:solidFill>
            <a:srgbClr val="EAEAEA"/>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CL" sz="1350"/>
          </a:p>
        </p:txBody>
      </p:sp>
      <p:sp>
        <p:nvSpPr>
          <p:cNvPr id="9" name="Rectangle 10"/>
          <p:cNvSpPr>
            <a:spLocks noChangeArrowheads="1"/>
          </p:cNvSpPr>
          <p:nvPr/>
        </p:nvSpPr>
        <p:spPr bwMode="auto">
          <a:xfrm>
            <a:off x="1023987" y="2994049"/>
            <a:ext cx="14953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s-ES" altLang="es-CL" sz="2400" b="1" dirty="0"/>
              <a:t>Avanzado</a:t>
            </a:r>
          </a:p>
        </p:txBody>
      </p:sp>
      <p:sp>
        <p:nvSpPr>
          <p:cNvPr id="10" name="Rectangle 11"/>
          <p:cNvSpPr>
            <a:spLocks noChangeArrowheads="1"/>
          </p:cNvSpPr>
          <p:nvPr/>
        </p:nvSpPr>
        <p:spPr bwMode="auto">
          <a:xfrm>
            <a:off x="852285" y="4313604"/>
            <a:ext cx="18387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s-ES" altLang="es-CL" sz="2400" b="1" dirty="0"/>
              <a:t>Competente</a:t>
            </a:r>
          </a:p>
        </p:txBody>
      </p:sp>
      <p:cxnSp>
        <p:nvCxnSpPr>
          <p:cNvPr id="11" name="AutoShape 12"/>
          <p:cNvCxnSpPr>
            <a:cxnSpLocks noChangeShapeType="1"/>
            <a:stCxn id="5" idx="1"/>
            <a:endCxn id="8" idx="0"/>
          </p:cNvCxnSpPr>
          <p:nvPr/>
        </p:nvCxnSpPr>
        <p:spPr bwMode="auto">
          <a:xfrm flipH="1">
            <a:off x="459471" y="2136808"/>
            <a:ext cx="721004" cy="1170431"/>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AutoShape 13"/>
          <p:cNvCxnSpPr>
            <a:cxnSpLocks noChangeShapeType="1"/>
            <a:stCxn id="9" idx="1"/>
            <a:endCxn id="7" idx="6"/>
          </p:cNvCxnSpPr>
          <p:nvPr/>
        </p:nvCxnSpPr>
        <p:spPr bwMode="auto">
          <a:xfrm flipH="1">
            <a:off x="648781" y="3224882"/>
            <a:ext cx="375206" cy="16332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4"/>
          <p:cNvCxnSpPr>
            <a:cxnSpLocks noChangeShapeType="1"/>
            <a:stCxn id="10" idx="1"/>
            <a:endCxn id="6" idx="5"/>
          </p:cNvCxnSpPr>
          <p:nvPr/>
        </p:nvCxnSpPr>
        <p:spPr bwMode="auto">
          <a:xfrm flipH="1" flipV="1">
            <a:off x="707832" y="3636562"/>
            <a:ext cx="144453" cy="907875"/>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 Box 15"/>
          <p:cNvSpPr txBox="1">
            <a:spLocks noChangeArrowheads="1"/>
          </p:cNvSpPr>
          <p:nvPr/>
        </p:nvSpPr>
        <p:spPr bwMode="auto">
          <a:xfrm>
            <a:off x="9031895" y="7684858"/>
            <a:ext cx="2695225"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CL" sz="1350" b="1" dirty="0"/>
              <a:t>Adaptado desde </a:t>
            </a:r>
            <a:r>
              <a:rPr lang="es-ES" altLang="es-CL" sz="1350" b="1" dirty="0" err="1"/>
              <a:t>Dreyfus</a:t>
            </a:r>
            <a:r>
              <a:rPr lang="es-ES" altLang="es-CL" sz="1350" b="1" dirty="0"/>
              <a:t> &amp; </a:t>
            </a:r>
            <a:r>
              <a:rPr lang="es-ES" altLang="es-CL" sz="1350" b="1" dirty="0" err="1"/>
              <a:t>Dreyfus</a:t>
            </a:r>
            <a:endParaRPr lang="es-ES" altLang="es-CL" sz="1350" b="1" dirty="0"/>
          </a:p>
        </p:txBody>
      </p:sp>
      <p:cxnSp>
        <p:nvCxnSpPr>
          <p:cNvPr id="15" name="AutoShape 17"/>
          <p:cNvCxnSpPr>
            <a:cxnSpLocks noChangeShapeType="1"/>
            <a:stCxn id="5" idx="2"/>
            <a:endCxn id="9" idx="0"/>
          </p:cNvCxnSpPr>
          <p:nvPr/>
        </p:nvCxnSpPr>
        <p:spPr bwMode="auto">
          <a:xfrm>
            <a:off x="1771652" y="2367640"/>
            <a:ext cx="1" cy="626409"/>
          </a:xfrm>
          <a:prstGeom prst="straightConnector1">
            <a:avLst/>
          </a:prstGeom>
          <a:noFill/>
          <a:ln w="57150">
            <a:solidFill>
              <a:schemeClr val="tx1">
                <a:lumMod val="50000"/>
                <a:lumOff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8"/>
          <p:cNvCxnSpPr>
            <a:cxnSpLocks noChangeShapeType="1"/>
            <a:stCxn id="9" idx="2"/>
            <a:endCxn id="10" idx="0"/>
          </p:cNvCxnSpPr>
          <p:nvPr/>
        </p:nvCxnSpPr>
        <p:spPr bwMode="auto">
          <a:xfrm>
            <a:off x="1771653" y="3455714"/>
            <a:ext cx="0" cy="857890"/>
          </a:xfrm>
          <a:prstGeom prst="straightConnector1">
            <a:avLst/>
          </a:prstGeom>
          <a:noFill/>
          <a:ln w="57150">
            <a:solidFill>
              <a:schemeClr val="tx1">
                <a:lumMod val="50000"/>
                <a:lumOff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19"/>
          <p:cNvCxnSpPr>
            <a:cxnSpLocks noChangeShapeType="1"/>
            <a:stCxn id="10" idx="2"/>
            <a:endCxn id="42" idx="0"/>
          </p:cNvCxnSpPr>
          <p:nvPr/>
        </p:nvCxnSpPr>
        <p:spPr bwMode="auto">
          <a:xfrm>
            <a:off x="1771653" y="4775269"/>
            <a:ext cx="0" cy="783874"/>
          </a:xfrm>
          <a:prstGeom prst="straightConnector1">
            <a:avLst/>
          </a:prstGeom>
          <a:noFill/>
          <a:ln w="57150">
            <a:solidFill>
              <a:schemeClr val="tx1">
                <a:lumMod val="50000"/>
                <a:lumOff val="50000"/>
              </a:schemeClr>
            </a:solidFill>
            <a:prstDash val="sys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tangle 20"/>
          <p:cNvSpPr>
            <a:spLocks noChangeArrowheads="1"/>
          </p:cNvSpPr>
          <p:nvPr/>
        </p:nvSpPr>
        <p:spPr bwMode="auto">
          <a:xfrm>
            <a:off x="2570370" y="1893445"/>
            <a:ext cx="629991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es-ES" altLang="es-CL" sz="1200" dirty="0"/>
              <a:t>Recién iniciado en el campo. Carece de experiencias previas → requiere de dos tipos de objeto para actuar frente a situaciones: </a:t>
            </a:r>
            <a:br>
              <a:rPr lang="es-ES" altLang="es-CL" sz="1200" dirty="0"/>
            </a:br>
            <a:r>
              <a:rPr lang="es-ES" altLang="es-CL" sz="1200" dirty="0"/>
              <a:t>• los atributos de las situaciones a las que se debe prestar atención; </a:t>
            </a:r>
            <a:br>
              <a:rPr lang="es-ES" altLang="es-CL" sz="1200" dirty="0"/>
            </a:br>
            <a:r>
              <a:rPr lang="es-ES" altLang="es-CL" sz="1200" dirty="0"/>
              <a:t>• reglas generales que se refieren a estos atributos –independientes del contexto particular- según las cuales actuar. </a:t>
            </a:r>
          </a:p>
        </p:txBody>
      </p:sp>
      <p:sp>
        <p:nvSpPr>
          <p:cNvPr id="19" name="Rectangle 21"/>
          <p:cNvSpPr>
            <a:spLocks noChangeArrowheads="1"/>
          </p:cNvSpPr>
          <p:nvPr/>
        </p:nvSpPr>
        <p:spPr bwMode="auto">
          <a:xfrm>
            <a:off x="2570370" y="4403989"/>
            <a:ext cx="652052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 altLang="es-CL" sz="1200" dirty="0"/>
              <a:t>Conjunto creciente de atributos y aspectos → distinguir prioridades, establecer ponderaciones y matices. Ahora aprende a tener una perspectiva, lo que incluye tener objetivos y planes que orienten la actuación. </a:t>
            </a:r>
            <a:br>
              <a:rPr lang="es-ES" altLang="es-CL" sz="1200" dirty="0"/>
            </a:br>
            <a:r>
              <a:rPr lang="es-ES" altLang="es-CL" sz="1200" dirty="0"/>
              <a:t>Capaz de establecer su propio criterio en cuanto a que aspecto y que atributo a tomar en consideración, y con qué importancia relativa, de manera conscientemente reflexionada y analítica. Desarrolla un sentido de apropiación de las situaciones y de su propia reflexión (ya que no es solamente la aplicación de reglas y directrices que otros le han dado). </a:t>
            </a:r>
          </a:p>
        </p:txBody>
      </p:sp>
      <p:sp>
        <p:nvSpPr>
          <p:cNvPr id="20" name="Rectangle 22"/>
          <p:cNvSpPr>
            <a:spLocks noChangeArrowheads="1"/>
          </p:cNvSpPr>
          <p:nvPr/>
        </p:nvSpPr>
        <p:spPr bwMode="auto">
          <a:xfrm>
            <a:off x="2570370" y="2994049"/>
            <a:ext cx="629991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 altLang="es-CL" sz="1200" dirty="0"/>
              <a:t>Experiencia vivida en la primera fase → repertorio de situaciones conocidas. Empieza a reconocer similitudes → distinguir aspectos situacionales (específicos al contexto, no generales) e integrarlos a su razonamiento. Estos aspectos escapan una descripción y al análisis en abstracto y sólo pueden ser percibido holísticamente, por una persona con la requerida sensibilidad (que viene desde las experiencias previas). Estos aspectos requieren tener en mente la situación entera, cosa que no fue posible con los atributos de la fase 1 (que enfoca la mente a un atributo aislado). </a:t>
            </a:r>
          </a:p>
        </p:txBody>
      </p:sp>
      <p:sp>
        <p:nvSpPr>
          <p:cNvPr id="42" name="Rectangle 11"/>
          <p:cNvSpPr>
            <a:spLocks noChangeArrowheads="1"/>
          </p:cNvSpPr>
          <p:nvPr/>
        </p:nvSpPr>
        <p:spPr bwMode="auto">
          <a:xfrm>
            <a:off x="852285" y="5559143"/>
            <a:ext cx="18387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s-ES" altLang="es-CL" sz="2400" b="1" dirty="0"/>
              <a:t>Experto</a:t>
            </a:r>
          </a:p>
        </p:txBody>
      </p:sp>
    </p:spTree>
    <p:extLst>
      <p:ext uri="{BB962C8B-B14F-4D97-AF65-F5344CB8AC3E}">
        <p14:creationId xmlns:p14="http://schemas.microsoft.com/office/powerpoint/2010/main" val="3027278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34529F8-B145-470D-AFDE-8711E4BEF668}"/>
              </a:ext>
            </a:extLst>
          </p:cNvPr>
          <p:cNvSpPr txBox="1"/>
          <p:nvPr/>
        </p:nvSpPr>
        <p:spPr>
          <a:xfrm>
            <a:off x="780176" y="2105561"/>
            <a:ext cx="7380547" cy="2646878"/>
          </a:xfrm>
          <a:prstGeom prst="rect">
            <a:avLst/>
          </a:prstGeom>
          <a:noFill/>
        </p:spPr>
        <p:txBody>
          <a:bodyPr wrap="none" rtlCol="0">
            <a:spAutoFit/>
          </a:bodyPr>
          <a:lstStyle/>
          <a:p>
            <a:r>
              <a:rPr lang="es-CL" sz="16600" b="1" dirty="0"/>
              <a:t>Ejemplo</a:t>
            </a:r>
          </a:p>
        </p:txBody>
      </p:sp>
    </p:spTree>
    <p:extLst>
      <p:ext uri="{BB962C8B-B14F-4D97-AF65-F5344CB8AC3E}">
        <p14:creationId xmlns:p14="http://schemas.microsoft.com/office/powerpoint/2010/main" val="6405346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ergamino: vertical 5">
            <a:extLst>
              <a:ext uri="{FF2B5EF4-FFF2-40B4-BE49-F238E27FC236}">
                <a16:creationId xmlns:a16="http://schemas.microsoft.com/office/drawing/2014/main" id="{57D0FDF9-5831-4B26-B57E-0B431F259F86}"/>
              </a:ext>
            </a:extLst>
          </p:cNvPr>
          <p:cNvSpPr/>
          <p:nvPr/>
        </p:nvSpPr>
        <p:spPr>
          <a:xfrm>
            <a:off x="1140903" y="429936"/>
            <a:ext cx="6174298" cy="3800213"/>
          </a:xfrm>
          <a:prstGeom prst="verticalScrol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Rectángulo 1">
            <a:extLst>
              <a:ext uri="{FF2B5EF4-FFF2-40B4-BE49-F238E27FC236}">
                <a16:creationId xmlns:a16="http://schemas.microsoft.com/office/drawing/2014/main" id="{A57BDBDA-BC05-4A32-BDDA-6CEC62A07BE8}"/>
              </a:ext>
            </a:extLst>
          </p:cNvPr>
          <p:cNvSpPr/>
          <p:nvPr/>
        </p:nvSpPr>
        <p:spPr>
          <a:xfrm>
            <a:off x="1732327" y="1152729"/>
            <a:ext cx="5062756" cy="2677656"/>
          </a:xfrm>
          <a:prstGeom prst="rect">
            <a:avLst/>
          </a:prstGeom>
        </p:spPr>
        <p:txBody>
          <a:bodyPr wrap="square">
            <a:spAutoFit/>
          </a:bodyPr>
          <a:lstStyle/>
          <a:p>
            <a:r>
              <a:rPr lang="en-US" sz="2400" dirty="0"/>
              <a:t>The Santiago Climate Change Conference, which will feature the 25th session of the Conference of the Parties (COP 25) to the UNFCCC and meetings of the UNFCCC subsidiary bodies, is expected to take place from 2-13 December 2019</a:t>
            </a:r>
            <a:endParaRPr lang="es-CL" sz="2400" dirty="0"/>
          </a:p>
        </p:txBody>
      </p:sp>
      <p:sp>
        <p:nvSpPr>
          <p:cNvPr id="3" name="Rectángulo 2">
            <a:extLst>
              <a:ext uri="{FF2B5EF4-FFF2-40B4-BE49-F238E27FC236}">
                <a16:creationId xmlns:a16="http://schemas.microsoft.com/office/drawing/2014/main" id="{80BCE493-FA05-41AE-926F-428C774BFB4C}"/>
              </a:ext>
            </a:extLst>
          </p:cNvPr>
          <p:cNvSpPr/>
          <p:nvPr/>
        </p:nvSpPr>
        <p:spPr>
          <a:xfrm>
            <a:off x="2177973" y="469750"/>
            <a:ext cx="4171463" cy="369332"/>
          </a:xfrm>
          <a:prstGeom prst="rect">
            <a:avLst/>
          </a:prstGeom>
        </p:spPr>
        <p:txBody>
          <a:bodyPr wrap="none">
            <a:spAutoFit/>
          </a:bodyPr>
          <a:lstStyle/>
          <a:p>
            <a:r>
              <a:rPr lang="es-CL" dirty="0"/>
              <a:t>https://sdg.iisd.org/events/unfccc-cop-25/</a:t>
            </a:r>
          </a:p>
        </p:txBody>
      </p:sp>
      <p:sp>
        <p:nvSpPr>
          <p:cNvPr id="7" name="Bocadillo: rectángulo con esquinas redondeadas 6">
            <a:extLst>
              <a:ext uri="{FF2B5EF4-FFF2-40B4-BE49-F238E27FC236}">
                <a16:creationId xmlns:a16="http://schemas.microsoft.com/office/drawing/2014/main" id="{66CF7EEA-2440-40C6-BE2D-EA20FE7666D2}"/>
              </a:ext>
            </a:extLst>
          </p:cNvPr>
          <p:cNvSpPr/>
          <p:nvPr/>
        </p:nvSpPr>
        <p:spPr>
          <a:xfrm>
            <a:off x="360726" y="4337108"/>
            <a:ext cx="4093828" cy="2451682"/>
          </a:xfrm>
          <a:prstGeom prst="wedgeRoundRectCallout">
            <a:avLst>
              <a:gd name="adj1" fmla="val 39861"/>
              <a:gd name="adj2" fmla="val -74369"/>
              <a:gd name="adj3" fmla="val 16667"/>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CF301E09-41BF-4569-9813-323FC5597CB7}"/>
              </a:ext>
            </a:extLst>
          </p:cNvPr>
          <p:cNvSpPr txBox="1"/>
          <p:nvPr/>
        </p:nvSpPr>
        <p:spPr>
          <a:xfrm>
            <a:off x="790534" y="4593453"/>
            <a:ext cx="3437518" cy="1938992"/>
          </a:xfrm>
          <a:prstGeom prst="rect">
            <a:avLst/>
          </a:prstGeom>
          <a:noFill/>
        </p:spPr>
        <p:txBody>
          <a:bodyPr wrap="square" rtlCol="0">
            <a:spAutoFit/>
          </a:bodyPr>
          <a:lstStyle/>
          <a:p>
            <a:r>
              <a:rPr lang="es-ES" sz="2400" dirty="0"/>
              <a:t>OFICIAL! Hoy </a:t>
            </a:r>
            <a:r>
              <a:rPr lang="es-ES" sz="2400" dirty="0">
                <a:hlinkClick r:id="rId2"/>
              </a:rPr>
              <a:t>@UNFCCC</a:t>
            </a:r>
            <a:r>
              <a:rPr lang="es-ES" sz="2400" dirty="0"/>
              <a:t> confirmó que </a:t>
            </a:r>
            <a:r>
              <a:rPr lang="es-ES" sz="2400" dirty="0">
                <a:hlinkClick r:id="rId3"/>
              </a:rPr>
              <a:t>#COP25</a:t>
            </a:r>
            <a:r>
              <a:rPr lang="es-ES" sz="2400" dirty="0"/>
              <a:t> se realizará en Santiago entre el 2 y 13 de diciembre del 2019</a:t>
            </a:r>
            <a:endParaRPr lang="es-CL" sz="2400" dirty="0"/>
          </a:p>
        </p:txBody>
      </p:sp>
    </p:spTree>
    <p:extLst>
      <p:ext uri="{BB962C8B-B14F-4D97-AF65-F5344CB8AC3E}">
        <p14:creationId xmlns:p14="http://schemas.microsoft.com/office/powerpoint/2010/main" val="35162077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34A1F79-2A53-4D46-ADB7-4172D1B0B13E}"/>
              </a:ext>
            </a:extLst>
          </p:cNvPr>
          <p:cNvSpPr/>
          <p:nvPr/>
        </p:nvSpPr>
        <p:spPr>
          <a:xfrm>
            <a:off x="566257" y="6369152"/>
            <a:ext cx="7956957" cy="369332"/>
          </a:xfrm>
          <a:prstGeom prst="rect">
            <a:avLst/>
          </a:prstGeom>
        </p:spPr>
        <p:txBody>
          <a:bodyPr wrap="square">
            <a:spAutoFit/>
          </a:bodyPr>
          <a:lstStyle/>
          <a:p>
            <a:r>
              <a:rPr lang="es-CL" dirty="0">
                <a:hlinkClick r:id="rId2"/>
              </a:rPr>
              <a:t>https://es.wikipedia.org/wiki/Di%C3%B3xido_de_carbono_atmosf%C3%A9rico</a:t>
            </a:r>
            <a:r>
              <a:rPr lang="es-CL" dirty="0"/>
              <a:t> </a:t>
            </a:r>
          </a:p>
        </p:txBody>
      </p:sp>
      <p:sp>
        <p:nvSpPr>
          <p:cNvPr id="3" name="Rectángulo 2">
            <a:extLst>
              <a:ext uri="{FF2B5EF4-FFF2-40B4-BE49-F238E27FC236}">
                <a16:creationId xmlns:a16="http://schemas.microsoft.com/office/drawing/2014/main" id="{3B340555-815B-40B0-A458-296340B356C3}"/>
              </a:ext>
            </a:extLst>
          </p:cNvPr>
          <p:cNvSpPr/>
          <p:nvPr/>
        </p:nvSpPr>
        <p:spPr>
          <a:xfrm>
            <a:off x="283128" y="5412644"/>
            <a:ext cx="8577744" cy="646331"/>
          </a:xfrm>
          <a:prstGeom prst="rect">
            <a:avLst/>
          </a:prstGeom>
        </p:spPr>
        <p:txBody>
          <a:bodyPr wrap="square">
            <a:spAutoFit/>
          </a:bodyPr>
          <a:lstStyle/>
          <a:p>
            <a:r>
              <a:rPr lang="es-CL" dirty="0">
                <a:hlinkClick r:id="rId3"/>
              </a:rPr>
              <a:t>https://www.europapress.es/ciencia/habitat-y-clima/noticia-co2-atmosferico-sigue-descontrolado-supera-barrera-410-ppm-20170421110510.html</a:t>
            </a:r>
            <a:r>
              <a:rPr lang="es-CL" dirty="0"/>
              <a:t> </a:t>
            </a:r>
          </a:p>
        </p:txBody>
      </p:sp>
      <p:pic>
        <p:nvPicPr>
          <p:cNvPr id="5" name="Imagen 4">
            <a:extLst>
              <a:ext uri="{FF2B5EF4-FFF2-40B4-BE49-F238E27FC236}">
                <a16:creationId xmlns:a16="http://schemas.microsoft.com/office/drawing/2014/main" id="{6FF7D465-AF6C-4AF6-B94D-4BF09DC5D07D}"/>
              </a:ext>
            </a:extLst>
          </p:cNvPr>
          <p:cNvPicPr>
            <a:picLocks noChangeAspect="1"/>
          </p:cNvPicPr>
          <p:nvPr/>
        </p:nvPicPr>
        <p:blipFill>
          <a:blip r:embed="rId4"/>
          <a:stretch>
            <a:fillRect/>
          </a:stretch>
        </p:blipFill>
        <p:spPr>
          <a:xfrm>
            <a:off x="1219725" y="1689797"/>
            <a:ext cx="6134100" cy="3676650"/>
          </a:xfrm>
          <a:prstGeom prst="rect">
            <a:avLst/>
          </a:prstGeom>
        </p:spPr>
      </p:pic>
      <p:sp>
        <p:nvSpPr>
          <p:cNvPr id="7" name="CuadroTexto 6">
            <a:extLst>
              <a:ext uri="{FF2B5EF4-FFF2-40B4-BE49-F238E27FC236}">
                <a16:creationId xmlns:a16="http://schemas.microsoft.com/office/drawing/2014/main" id="{C41397DA-803D-45CB-ABEA-A7D838F0C688}"/>
              </a:ext>
            </a:extLst>
          </p:cNvPr>
          <p:cNvSpPr txBox="1"/>
          <p:nvPr/>
        </p:nvSpPr>
        <p:spPr>
          <a:xfrm>
            <a:off x="2186264" y="182318"/>
            <a:ext cx="5332294" cy="1015663"/>
          </a:xfrm>
          <a:prstGeom prst="rect">
            <a:avLst/>
          </a:prstGeom>
          <a:noFill/>
        </p:spPr>
        <p:txBody>
          <a:bodyPr wrap="none" rtlCol="0">
            <a:spAutoFit/>
          </a:bodyPr>
          <a:lstStyle/>
          <a:p>
            <a:r>
              <a:rPr lang="es-CL" sz="6000" b="1" dirty="0"/>
              <a:t>CO</a:t>
            </a:r>
            <a:r>
              <a:rPr lang="es-CL" sz="6000" b="1" baseline="-25000" dirty="0"/>
              <a:t>2</a:t>
            </a:r>
            <a:r>
              <a:rPr lang="es-CL" sz="6000" b="1" dirty="0"/>
              <a:t> atmosférico</a:t>
            </a:r>
          </a:p>
        </p:txBody>
      </p:sp>
    </p:spTree>
    <p:extLst>
      <p:ext uri="{BB962C8B-B14F-4D97-AF65-F5344CB8AC3E}">
        <p14:creationId xmlns:p14="http://schemas.microsoft.com/office/powerpoint/2010/main" val="1103213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CF9C648-18A2-4F68-9549-E80D3685CB5C}"/>
              </a:ext>
            </a:extLst>
          </p:cNvPr>
          <p:cNvPicPr>
            <a:picLocks noChangeAspect="1"/>
          </p:cNvPicPr>
          <p:nvPr/>
        </p:nvPicPr>
        <p:blipFill>
          <a:blip r:embed="rId2"/>
          <a:stretch>
            <a:fillRect/>
          </a:stretch>
        </p:blipFill>
        <p:spPr>
          <a:xfrm>
            <a:off x="1627464" y="1283866"/>
            <a:ext cx="5645790" cy="4704825"/>
          </a:xfrm>
          <a:prstGeom prst="rect">
            <a:avLst/>
          </a:prstGeom>
        </p:spPr>
      </p:pic>
      <p:sp>
        <p:nvSpPr>
          <p:cNvPr id="4" name="Rectángulo 3">
            <a:extLst>
              <a:ext uri="{FF2B5EF4-FFF2-40B4-BE49-F238E27FC236}">
                <a16:creationId xmlns:a16="http://schemas.microsoft.com/office/drawing/2014/main" id="{0171CECA-85A0-4172-92B2-30B8CB8D1810}"/>
              </a:ext>
            </a:extLst>
          </p:cNvPr>
          <p:cNvSpPr/>
          <p:nvPr/>
        </p:nvSpPr>
        <p:spPr>
          <a:xfrm>
            <a:off x="2708695" y="6161497"/>
            <a:ext cx="2487604" cy="369332"/>
          </a:xfrm>
          <a:prstGeom prst="rect">
            <a:avLst/>
          </a:prstGeom>
        </p:spPr>
        <p:txBody>
          <a:bodyPr wrap="none">
            <a:spAutoFit/>
          </a:bodyPr>
          <a:lstStyle/>
          <a:p>
            <a:r>
              <a:rPr lang="es-CL" dirty="0">
                <a:hlinkClick r:id="rId3"/>
              </a:rPr>
              <a:t>https://www.co2.earth/</a:t>
            </a:r>
            <a:r>
              <a:rPr lang="es-CL" dirty="0"/>
              <a:t> </a:t>
            </a:r>
          </a:p>
        </p:txBody>
      </p:sp>
      <p:sp>
        <p:nvSpPr>
          <p:cNvPr id="7" name="CuadroTexto 6">
            <a:extLst>
              <a:ext uri="{FF2B5EF4-FFF2-40B4-BE49-F238E27FC236}">
                <a16:creationId xmlns:a16="http://schemas.microsoft.com/office/drawing/2014/main" id="{99671026-5900-4D74-BB50-37359D130D28}"/>
              </a:ext>
            </a:extLst>
          </p:cNvPr>
          <p:cNvSpPr txBox="1"/>
          <p:nvPr/>
        </p:nvSpPr>
        <p:spPr>
          <a:xfrm>
            <a:off x="2186264" y="182318"/>
            <a:ext cx="5332294" cy="1015663"/>
          </a:xfrm>
          <a:prstGeom prst="rect">
            <a:avLst/>
          </a:prstGeom>
          <a:noFill/>
        </p:spPr>
        <p:txBody>
          <a:bodyPr wrap="none" rtlCol="0">
            <a:spAutoFit/>
          </a:bodyPr>
          <a:lstStyle/>
          <a:p>
            <a:r>
              <a:rPr lang="es-CL" sz="6000" b="1" dirty="0"/>
              <a:t>CO</a:t>
            </a:r>
            <a:r>
              <a:rPr lang="es-CL" sz="6000" b="1" baseline="-25000" dirty="0"/>
              <a:t>2</a:t>
            </a:r>
            <a:r>
              <a:rPr lang="es-CL" sz="6000" b="1" dirty="0"/>
              <a:t> atmosférico</a:t>
            </a:r>
          </a:p>
        </p:txBody>
      </p:sp>
    </p:spTree>
    <p:extLst>
      <p:ext uri="{BB962C8B-B14F-4D97-AF65-F5344CB8AC3E}">
        <p14:creationId xmlns:p14="http://schemas.microsoft.com/office/powerpoint/2010/main" val="7583536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943CF9B-6042-41A8-A704-1FA3FA13DCA4}"/>
              </a:ext>
            </a:extLst>
          </p:cNvPr>
          <p:cNvPicPr>
            <a:picLocks noChangeAspect="1"/>
          </p:cNvPicPr>
          <p:nvPr/>
        </p:nvPicPr>
        <p:blipFill>
          <a:blip r:embed="rId2"/>
          <a:stretch>
            <a:fillRect/>
          </a:stretch>
        </p:blipFill>
        <p:spPr>
          <a:xfrm>
            <a:off x="998464" y="1585329"/>
            <a:ext cx="7267673" cy="4454380"/>
          </a:xfrm>
          <a:prstGeom prst="rect">
            <a:avLst/>
          </a:prstGeom>
        </p:spPr>
      </p:pic>
      <p:sp>
        <p:nvSpPr>
          <p:cNvPr id="3" name="Rectángulo 2">
            <a:extLst>
              <a:ext uri="{FF2B5EF4-FFF2-40B4-BE49-F238E27FC236}">
                <a16:creationId xmlns:a16="http://schemas.microsoft.com/office/drawing/2014/main" id="{44859E2A-A976-4D72-B13E-F29ED591359C}"/>
              </a:ext>
            </a:extLst>
          </p:cNvPr>
          <p:cNvSpPr/>
          <p:nvPr/>
        </p:nvSpPr>
        <p:spPr>
          <a:xfrm>
            <a:off x="734035" y="5716544"/>
            <a:ext cx="7948569" cy="646331"/>
          </a:xfrm>
          <a:prstGeom prst="rect">
            <a:avLst/>
          </a:prstGeom>
        </p:spPr>
        <p:txBody>
          <a:bodyPr wrap="square">
            <a:spAutoFit/>
          </a:bodyPr>
          <a:lstStyle/>
          <a:p>
            <a:r>
              <a:rPr lang="es-CL" dirty="0">
                <a:hlinkClick r:id="rId3"/>
              </a:rPr>
              <a:t>https://www.climate.gov/news-features/understanding-climate/climate-change-atmospheric-carbon-dioxide</a:t>
            </a:r>
            <a:r>
              <a:rPr lang="es-CL" dirty="0"/>
              <a:t> </a:t>
            </a:r>
          </a:p>
        </p:txBody>
      </p:sp>
      <p:sp>
        <p:nvSpPr>
          <p:cNvPr id="4" name="CuadroTexto 3">
            <a:extLst>
              <a:ext uri="{FF2B5EF4-FFF2-40B4-BE49-F238E27FC236}">
                <a16:creationId xmlns:a16="http://schemas.microsoft.com/office/drawing/2014/main" id="{2D1938F9-5E73-41C6-A61B-FC4B675CA996}"/>
              </a:ext>
            </a:extLst>
          </p:cNvPr>
          <p:cNvSpPr txBox="1"/>
          <p:nvPr/>
        </p:nvSpPr>
        <p:spPr>
          <a:xfrm>
            <a:off x="2186264" y="182318"/>
            <a:ext cx="5332294" cy="1015663"/>
          </a:xfrm>
          <a:prstGeom prst="rect">
            <a:avLst/>
          </a:prstGeom>
          <a:noFill/>
        </p:spPr>
        <p:txBody>
          <a:bodyPr wrap="none" rtlCol="0">
            <a:spAutoFit/>
          </a:bodyPr>
          <a:lstStyle/>
          <a:p>
            <a:r>
              <a:rPr lang="es-CL" sz="6000" b="1" dirty="0"/>
              <a:t>CO</a:t>
            </a:r>
            <a:r>
              <a:rPr lang="es-CL" sz="6000" b="1" baseline="-25000" dirty="0"/>
              <a:t>2</a:t>
            </a:r>
            <a:r>
              <a:rPr lang="es-CL" sz="6000" b="1" dirty="0"/>
              <a:t> atmosférico</a:t>
            </a:r>
          </a:p>
        </p:txBody>
      </p:sp>
    </p:spTree>
    <p:extLst>
      <p:ext uri="{BB962C8B-B14F-4D97-AF65-F5344CB8AC3E}">
        <p14:creationId xmlns:p14="http://schemas.microsoft.com/office/powerpoint/2010/main" val="759371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AB80A34-59D4-4F8F-9B58-2D81BA9AF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924" y="1072712"/>
            <a:ext cx="7910075" cy="5583582"/>
          </a:xfrm>
          <a:prstGeom prst="rect">
            <a:avLst/>
          </a:prstGeom>
        </p:spPr>
      </p:pic>
      <p:sp>
        <p:nvSpPr>
          <p:cNvPr id="6" name="CuadroTexto 5">
            <a:extLst>
              <a:ext uri="{FF2B5EF4-FFF2-40B4-BE49-F238E27FC236}">
                <a16:creationId xmlns:a16="http://schemas.microsoft.com/office/drawing/2014/main" id="{49B80326-68AD-4BD1-9E62-1C1EFAEE0F97}"/>
              </a:ext>
            </a:extLst>
          </p:cNvPr>
          <p:cNvSpPr txBox="1"/>
          <p:nvPr/>
        </p:nvSpPr>
        <p:spPr>
          <a:xfrm>
            <a:off x="1968150" y="140373"/>
            <a:ext cx="5723811" cy="1015663"/>
          </a:xfrm>
          <a:prstGeom prst="rect">
            <a:avLst/>
          </a:prstGeom>
          <a:noFill/>
        </p:spPr>
        <p:txBody>
          <a:bodyPr wrap="none" rtlCol="0">
            <a:spAutoFit/>
          </a:bodyPr>
          <a:lstStyle/>
          <a:p>
            <a:r>
              <a:rPr lang="es-CL" sz="6000" b="1" dirty="0"/>
              <a:t>Emisiones de CO</a:t>
            </a:r>
            <a:r>
              <a:rPr lang="es-CL" sz="6000" b="1" baseline="-25000" dirty="0"/>
              <a:t>2</a:t>
            </a:r>
            <a:endParaRPr lang="es-CL" sz="6000" b="1" dirty="0"/>
          </a:p>
        </p:txBody>
      </p:sp>
    </p:spTree>
    <p:extLst>
      <p:ext uri="{BB962C8B-B14F-4D97-AF65-F5344CB8AC3E}">
        <p14:creationId xmlns:p14="http://schemas.microsoft.com/office/powerpoint/2010/main" val="3002102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20A3019-8079-44B4-95E2-D2B3B0493817}"/>
              </a:ext>
            </a:extLst>
          </p:cNvPr>
          <p:cNvSpPr/>
          <p:nvPr/>
        </p:nvSpPr>
        <p:spPr>
          <a:xfrm>
            <a:off x="641759" y="1738428"/>
            <a:ext cx="7755622" cy="646331"/>
          </a:xfrm>
          <a:prstGeom prst="rect">
            <a:avLst/>
          </a:prstGeom>
        </p:spPr>
        <p:txBody>
          <a:bodyPr wrap="square">
            <a:spAutoFit/>
          </a:bodyPr>
          <a:lstStyle/>
          <a:p>
            <a:r>
              <a:rPr lang="es-CL" dirty="0">
                <a:hlinkClick r:id="rId2"/>
              </a:rPr>
              <a:t>https://es.wikipedia.org/wiki/Anexo:Pa%C3%ADses_por_emisiones_de_di%C3%B3xido_de_carbono</a:t>
            </a:r>
            <a:r>
              <a:rPr lang="es-CL" dirty="0"/>
              <a:t> </a:t>
            </a:r>
          </a:p>
        </p:txBody>
      </p:sp>
      <p:sp>
        <p:nvSpPr>
          <p:cNvPr id="3" name="Rectángulo 2">
            <a:extLst>
              <a:ext uri="{FF2B5EF4-FFF2-40B4-BE49-F238E27FC236}">
                <a16:creationId xmlns:a16="http://schemas.microsoft.com/office/drawing/2014/main" id="{7821E884-D7C5-4DE9-97FF-CA7F702744DE}"/>
              </a:ext>
            </a:extLst>
          </p:cNvPr>
          <p:cNvSpPr/>
          <p:nvPr/>
        </p:nvSpPr>
        <p:spPr>
          <a:xfrm>
            <a:off x="641759" y="2619598"/>
            <a:ext cx="4446987" cy="369332"/>
          </a:xfrm>
          <a:prstGeom prst="rect">
            <a:avLst/>
          </a:prstGeom>
        </p:spPr>
        <p:txBody>
          <a:bodyPr wrap="none">
            <a:spAutoFit/>
          </a:bodyPr>
          <a:lstStyle/>
          <a:p>
            <a:r>
              <a:rPr lang="es-CL" dirty="0">
                <a:hlinkClick r:id="rId3"/>
              </a:rPr>
              <a:t>https://www.co2.earth/global-co2-emissions</a:t>
            </a:r>
            <a:r>
              <a:rPr lang="es-CL" dirty="0"/>
              <a:t> </a:t>
            </a:r>
          </a:p>
        </p:txBody>
      </p:sp>
      <p:sp>
        <p:nvSpPr>
          <p:cNvPr id="6" name="Rectángulo 5">
            <a:extLst>
              <a:ext uri="{FF2B5EF4-FFF2-40B4-BE49-F238E27FC236}">
                <a16:creationId xmlns:a16="http://schemas.microsoft.com/office/drawing/2014/main" id="{737E380E-D277-4FAA-8A89-1F293980F1E3}"/>
              </a:ext>
            </a:extLst>
          </p:cNvPr>
          <p:cNvSpPr/>
          <p:nvPr/>
        </p:nvSpPr>
        <p:spPr>
          <a:xfrm>
            <a:off x="641759" y="1129930"/>
            <a:ext cx="7193560" cy="369332"/>
          </a:xfrm>
          <a:prstGeom prst="rect">
            <a:avLst/>
          </a:prstGeom>
        </p:spPr>
        <p:txBody>
          <a:bodyPr wrap="square">
            <a:spAutoFit/>
          </a:bodyPr>
          <a:lstStyle/>
          <a:p>
            <a:r>
              <a:rPr lang="es-CL" dirty="0">
                <a:hlinkClick r:id="rId4"/>
              </a:rPr>
              <a:t>https://ourworldindata.org/co2-and-other-greenhouse-gas-emissions</a:t>
            </a:r>
            <a:r>
              <a:rPr lang="es-CL" dirty="0"/>
              <a:t> </a:t>
            </a:r>
          </a:p>
        </p:txBody>
      </p:sp>
      <p:sp>
        <p:nvSpPr>
          <p:cNvPr id="7" name="Rectángulo 6">
            <a:extLst>
              <a:ext uri="{FF2B5EF4-FFF2-40B4-BE49-F238E27FC236}">
                <a16:creationId xmlns:a16="http://schemas.microsoft.com/office/drawing/2014/main" id="{D9429BA1-7DCC-42BE-BB12-09CDDDB44599}"/>
              </a:ext>
            </a:extLst>
          </p:cNvPr>
          <p:cNvSpPr/>
          <p:nvPr/>
        </p:nvSpPr>
        <p:spPr>
          <a:xfrm>
            <a:off x="641759" y="5874692"/>
            <a:ext cx="3643754" cy="369332"/>
          </a:xfrm>
          <a:prstGeom prst="rect">
            <a:avLst/>
          </a:prstGeom>
        </p:spPr>
        <p:txBody>
          <a:bodyPr wrap="none">
            <a:spAutoFit/>
          </a:bodyPr>
          <a:lstStyle/>
          <a:p>
            <a:r>
              <a:rPr lang="es-CL" dirty="0">
                <a:hlinkClick r:id="rId5"/>
              </a:rPr>
              <a:t>https://www.climateinteractive.org/</a:t>
            </a:r>
            <a:r>
              <a:rPr lang="es-CL" dirty="0"/>
              <a:t> </a:t>
            </a:r>
          </a:p>
        </p:txBody>
      </p:sp>
      <p:sp>
        <p:nvSpPr>
          <p:cNvPr id="8" name="CuadroTexto 7">
            <a:extLst>
              <a:ext uri="{FF2B5EF4-FFF2-40B4-BE49-F238E27FC236}">
                <a16:creationId xmlns:a16="http://schemas.microsoft.com/office/drawing/2014/main" id="{E5CAAB34-5605-4EEA-82D5-B457786B2E61}"/>
              </a:ext>
            </a:extLst>
          </p:cNvPr>
          <p:cNvSpPr txBox="1"/>
          <p:nvPr/>
        </p:nvSpPr>
        <p:spPr>
          <a:xfrm>
            <a:off x="159390" y="234892"/>
            <a:ext cx="6739730" cy="769441"/>
          </a:xfrm>
          <a:prstGeom prst="rect">
            <a:avLst/>
          </a:prstGeom>
          <a:noFill/>
        </p:spPr>
        <p:txBody>
          <a:bodyPr wrap="none" rtlCol="0">
            <a:spAutoFit/>
          </a:bodyPr>
          <a:lstStyle/>
          <a:p>
            <a:r>
              <a:rPr lang="es-CL" sz="4400" b="1" dirty="0"/>
              <a:t>Más fuentes de información</a:t>
            </a:r>
          </a:p>
        </p:txBody>
      </p:sp>
      <p:sp>
        <p:nvSpPr>
          <p:cNvPr id="9" name="CuadroTexto 8">
            <a:extLst>
              <a:ext uri="{FF2B5EF4-FFF2-40B4-BE49-F238E27FC236}">
                <a16:creationId xmlns:a16="http://schemas.microsoft.com/office/drawing/2014/main" id="{DB8F683A-A3ED-47DB-8115-56599A559634}"/>
              </a:ext>
            </a:extLst>
          </p:cNvPr>
          <p:cNvSpPr txBox="1"/>
          <p:nvPr/>
        </p:nvSpPr>
        <p:spPr>
          <a:xfrm rot="16200000">
            <a:off x="-418332" y="1795061"/>
            <a:ext cx="1678665" cy="523220"/>
          </a:xfrm>
          <a:prstGeom prst="rect">
            <a:avLst/>
          </a:prstGeom>
          <a:noFill/>
        </p:spPr>
        <p:txBody>
          <a:bodyPr wrap="none" rtlCol="0">
            <a:spAutoFit/>
          </a:bodyPr>
          <a:lstStyle/>
          <a:p>
            <a:r>
              <a:rPr lang="es-CL" sz="2800" b="1" dirty="0"/>
              <a:t>Emisiones</a:t>
            </a:r>
          </a:p>
        </p:txBody>
      </p:sp>
      <p:sp>
        <p:nvSpPr>
          <p:cNvPr id="10" name="CuadroTexto 9">
            <a:extLst>
              <a:ext uri="{FF2B5EF4-FFF2-40B4-BE49-F238E27FC236}">
                <a16:creationId xmlns:a16="http://schemas.microsoft.com/office/drawing/2014/main" id="{42F722F6-337C-4F30-9492-D66BA1BECF38}"/>
              </a:ext>
            </a:extLst>
          </p:cNvPr>
          <p:cNvSpPr txBox="1"/>
          <p:nvPr/>
        </p:nvSpPr>
        <p:spPr>
          <a:xfrm rot="16200000">
            <a:off x="-482450" y="3965318"/>
            <a:ext cx="1806905" cy="523220"/>
          </a:xfrm>
          <a:prstGeom prst="rect">
            <a:avLst/>
          </a:prstGeom>
          <a:noFill/>
        </p:spPr>
        <p:txBody>
          <a:bodyPr wrap="none" rtlCol="0">
            <a:spAutoFit/>
          </a:bodyPr>
          <a:lstStyle/>
          <a:p>
            <a:r>
              <a:rPr lang="es-CL" sz="2800" b="1" dirty="0"/>
              <a:t>Ciclo del C.</a:t>
            </a:r>
          </a:p>
        </p:txBody>
      </p:sp>
      <p:sp>
        <p:nvSpPr>
          <p:cNvPr id="11" name="Rectángulo 10">
            <a:extLst>
              <a:ext uri="{FF2B5EF4-FFF2-40B4-BE49-F238E27FC236}">
                <a16:creationId xmlns:a16="http://schemas.microsoft.com/office/drawing/2014/main" id="{79B17FD5-855F-476B-B9D8-F126637128AF}"/>
              </a:ext>
            </a:extLst>
          </p:cNvPr>
          <p:cNvSpPr/>
          <p:nvPr/>
        </p:nvSpPr>
        <p:spPr>
          <a:xfrm>
            <a:off x="641759" y="3354094"/>
            <a:ext cx="5507372" cy="369332"/>
          </a:xfrm>
          <a:prstGeom prst="rect">
            <a:avLst/>
          </a:prstGeom>
        </p:spPr>
        <p:txBody>
          <a:bodyPr wrap="square">
            <a:spAutoFit/>
          </a:bodyPr>
          <a:lstStyle/>
          <a:p>
            <a:r>
              <a:rPr lang="es-CL" dirty="0">
                <a:hlinkClick r:id="rId6"/>
              </a:rPr>
              <a:t>https://es.wikipedia.org/wiki/Ciclo_del_carbono</a:t>
            </a:r>
            <a:r>
              <a:rPr lang="es-CL" dirty="0"/>
              <a:t> </a:t>
            </a:r>
          </a:p>
        </p:txBody>
      </p:sp>
      <p:sp>
        <p:nvSpPr>
          <p:cNvPr id="12" name="Rectángulo 11">
            <a:extLst>
              <a:ext uri="{FF2B5EF4-FFF2-40B4-BE49-F238E27FC236}">
                <a16:creationId xmlns:a16="http://schemas.microsoft.com/office/drawing/2014/main" id="{4CF0B646-F3A3-4EEE-8E35-3A5A0D93499C}"/>
              </a:ext>
            </a:extLst>
          </p:cNvPr>
          <p:cNvSpPr/>
          <p:nvPr/>
        </p:nvSpPr>
        <p:spPr>
          <a:xfrm>
            <a:off x="641759" y="3915136"/>
            <a:ext cx="3537250" cy="369332"/>
          </a:xfrm>
          <a:prstGeom prst="rect">
            <a:avLst/>
          </a:prstGeom>
        </p:spPr>
        <p:txBody>
          <a:bodyPr wrap="none">
            <a:spAutoFit/>
          </a:bodyPr>
          <a:lstStyle/>
          <a:p>
            <a:r>
              <a:rPr lang="es-CL" dirty="0">
                <a:hlinkClick r:id="rId7"/>
              </a:rPr>
              <a:t>https://www.ciclodelcarbono.com/</a:t>
            </a:r>
            <a:r>
              <a:rPr lang="es-CL" dirty="0"/>
              <a:t> </a:t>
            </a:r>
          </a:p>
        </p:txBody>
      </p:sp>
      <p:sp>
        <p:nvSpPr>
          <p:cNvPr id="13" name="Rectángulo 12">
            <a:extLst>
              <a:ext uri="{FF2B5EF4-FFF2-40B4-BE49-F238E27FC236}">
                <a16:creationId xmlns:a16="http://schemas.microsoft.com/office/drawing/2014/main" id="{D7F86579-D14F-45B4-83A5-C5C4E51E7125}"/>
              </a:ext>
            </a:extLst>
          </p:cNvPr>
          <p:cNvSpPr/>
          <p:nvPr/>
        </p:nvSpPr>
        <p:spPr>
          <a:xfrm>
            <a:off x="641759" y="4476178"/>
            <a:ext cx="7860435" cy="646331"/>
          </a:xfrm>
          <a:prstGeom prst="rect">
            <a:avLst/>
          </a:prstGeom>
        </p:spPr>
        <p:txBody>
          <a:bodyPr wrap="square">
            <a:spAutoFit/>
          </a:bodyPr>
          <a:lstStyle/>
          <a:p>
            <a:r>
              <a:rPr lang="es-CL" dirty="0">
                <a:hlinkClick r:id="rId8"/>
              </a:rPr>
              <a:t>https://es.khanacademy.org/science/biology/ecology/biogeochemical-cycles/a/the-carbon-cycle</a:t>
            </a:r>
            <a:r>
              <a:rPr lang="es-CL" dirty="0"/>
              <a:t> </a:t>
            </a:r>
          </a:p>
        </p:txBody>
      </p:sp>
      <p:sp>
        <p:nvSpPr>
          <p:cNvPr id="14" name="CuadroTexto 13">
            <a:extLst>
              <a:ext uri="{FF2B5EF4-FFF2-40B4-BE49-F238E27FC236}">
                <a16:creationId xmlns:a16="http://schemas.microsoft.com/office/drawing/2014/main" id="{E1EC6DA0-F8B7-43D2-B12A-A3086FC50E92}"/>
              </a:ext>
            </a:extLst>
          </p:cNvPr>
          <p:cNvSpPr txBox="1"/>
          <p:nvPr/>
        </p:nvSpPr>
        <p:spPr>
          <a:xfrm rot="16200000">
            <a:off x="-255434" y="5797748"/>
            <a:ext cx="1352871" cy="523220"/>
          </a:xfrm>
          <a:prstGeom prst="rect">
            <a:avLst/>
          </a:prstGeom>
          <a:noFill/>
        </p:spPr>
        <p:txBody>
          <a:bodyPr wrap="none" rtlCol="0">
            <a:spAutoFit/>
          </a:bodyPr>
          <a:lstStyle/>
          <a:p>
            <a:r>
              <a:rPr lang="es-CL" sz="2800" b="1" dirty="0"/>
              <a:t>Sistema</a:t>
            </a:r>
          </a:p>
        </p:txBody>
      </p:sp>
    </p:spTree>
    <p:extLst>
      <p:ext uri="{BB962C8B-B14F-4D97-AF65-F5344CB8AC3E}">
        <p14:creationId xmlns:p14="http://schemas.microsoft.com/office/powerpoint/2010/main" val="20624808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B33E104F-FC09-4AE0-90BC-82B7E48DD00B}"/>
              </a:ext>
            </a:extLst>
          </p:cNvPr>
          <p:cNvSpPr/>
          <p:nvPr/>
        </p:nvSpPr>
        <p:spPr>
          <a:xfrm>
            <a:off x="337868" y="445831"/>
            <a:ext cx="8017567" cy="4893647"/>
          </a:xfrm>
          <a:prstGeom prst="rect">
            <a:avLst/>
          </a:prstGeom>
        </p:spPr>
        <p:txBody>
          <a:bodyPr wrap="square">
            <a:spAutoFit/>
          </a:bodyPr>
          <a:lstStyle/>
          <a:p>
            <a:r>
              <a:rPr lang="es-CL" sz="3200" b="1" dirty="0"/>
              <a:t>Un juego para celulares</a:t>
            </a:r>
          </a:p>
          <a:p>
            <a:endParaRPr lang="es-CL" sz="2800" dirty="0"/>
          </a:p>
          <a:p>
            <a:r>
              <a:rPr lang="es-CL" sz="2800" b="1" i="1" dirty="0"/>
              <a:t>Su misión</a:t>
            </a:r>
            <a:r>
              <a:rPr lang="es-CL" sz="2800" dirty="0"/>
              <a:t>: detener el crecimiento del CO2 en la atmósfera, hasta más tardar el año 2015.</a:t>
            </a:r>
          </a:p>
          <a:p>
            <a:endParaRPr lang="es-CL" sz="2800" dirty="0"/>
          </a:p>
          <a:p>
            <a:r>
              <a:rPr lang="es-CL" sz="2800" b="1" i="1" dirty="0"/>
              <a:t>Su instrumento</a:t>
            </a:r>
            <a:r>
              <a:rPr lang="es-CL" sz="2800" dirty="0"/>
              <a:t>: reducir las emisiones anuales. Esto es impopular, entonces se estima que la máxima tasa de reducción anual será 2% de las emisiones del año previo.</a:t>
            </a:r>
          </a:p>
          <a:p>
            <a:endParaRPr lang="es-CL" sz="2800" dirty="0"/>
          </a:p>
          <a:p>
            <a:r>
              <a:rPr lang="es-CL" sz="2800" dirty="0"/>
              <a:t>¿Lo logrará?</a:t>
            </a:r>
          </a:p>
        </p:txBody>
      </p:sp>
      <p:sp>
        <p:nvSpPr>
          <p:cNvPr id="7" name="Rectángulo 6">
            <a:extLst>
              <a:ext uri="{FF2B5EF4-FFF2-40B4-BE49-F238E27FC236}">
                <a16:creationId xmlns:a16="http://schemas.microsoft.com/office/drawing/2014/main" id="{E6A4208E-075C-4F0E-9B14-81A216D0A4E5}"/>
              </a:ext>
            </a:extLst>
          </p:cNvPr>
          <p:cNvSpPr/>
          <p:nvPr/>
        </p:nvSpPr>
        <p:spPr>
          <a:xfrm>
            <a:off x="204679" y="5489593"/>
            <a:ext cx="8734642" cy="369332"/>
          </a:xfrm>
          <a:prstGeom prst="rect">
            <a:avLst/>
          </a:prstGeom>
        </p:spPr>
        <p:txBody>
          <a:bodyPr wrap="square">
            <a:spAutoFit/>
          </a:bodyPr>
          <a:lstStyle/>
          <a:p>
            <a:r>
              <a:rPr lang="es-CL" u="sng" dirty="0">
                <a:solidFill>
                  <a:srgbClr val="23527C"/>
                </a:solidFill>
                <a:latin typeface="Open Sans" panose="020B0606030504020204" pitchFamily="34" charset="0"/>
                <a:hlinkClick r:id="rId2"/>
              </a:rPr>
              <a:t>https://exchange.iseesystems.com/public/martin-schaffernicht/controle-el-co2</a:t>
            </a:r>
            <a:endParaRPr lang="es-CL" dirty="0">
              <a:solidFill>
                <a:srgbClr val="333333"/>
              </a:solidFill>
              <a:latin typeface="Open Sans" panose="020B0606030504020204" pitchFamily="34" charset="0"/>
            </a:endParaRPr>
          </a:p>
        </p:txBody>
      </p:sp>
    </p:spTree>
    <p:extLst>
      <p:ext uri="{BB962C8B-B14F-4D97-AF65-F5344CB8AC3E}">
        <p14:creationId xmlns:p14="http://schemas.microsoft.com/office/powerpoint/2010/main" val="774264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78A6B88-7B22-4FD9-8DD8-FB0E94A883B2}"/>
              </a:ext>
            </a:extLst>
          </p:cNvPr>
          <p:cNvSpPr txBox="1"/>
          <p:nvPr/>
        </p:nvSpPr>
        <p:spPr>
          <a:xfrm>
            <a:off x="1281844" y="671119"/>
            <a:ext cx="6228948" cy="3046988"/>
          </a:xfrm>
          <a:prstGeom prst="rect">
            <a:avLst/>
          </a:prstGeom>
          <a:noFill/>
        </p:spPr>
        <p:txBody>
          <a:bodyPr wrap="none" rtlCol="0">
            <a:spAutoFit/>
          </a:bodyPr>
          <a:lstStyle/>
          <a:p>
            <a:pPr algn="ctr"/>
            <a:r>
              <a:rPr lang="es-CL" sz="3200" b="1" dirty="0">
                <a:solidFill>
                  <a:srgbClr val="FF0000"/>
                </a:solidFill>
              </a:rPr>
              <a:t>¿Es difícil?</a:t>
            </a:r>
          </a:p>
          <a:p>
            <a:pPr algn="ctr"/>
            <a:r>
              <a:rPr lang="es-CL" sz="3200" b="1" dirty="0">
                <a:solidFill>
                  <a:srgbClr val="FF0000"/>
                </a:solidFill>
              </a:rPr>
              <a:t>¿Por qué?</a:t>
            </a:r>
          </a:p>
          <a:p>
            <a:pPr algn="ctr"/>
            <a:r>
              <a:rPr lang="es-CL" sz="3200" b="1" dirty="0">
                <a:solidFill>
                  <a:srgbClr val="FF0000"/>
                </a:solidFill>
              </a:rPr>
              <a:t>¿Cómo se puede lograr?</a:t>
            </a:r>
          </a:p>
          <a:p>
            <a:pPr algn="ctr"/>
            <a:r>
              <a:rPr lang="es-CL" sz="3200" b="1" dirty="0">
                <a:solidFill>
                  <a:srgbClr val="FF0000"/>
                </a:solidFill>
              </a:rPr>
              <a:t>¿Por qué así (y no de otra manera)?</a:t>
            </a:r>
          </a:p>
          <a:p>
            <a:pPr algn="ctr"/>
            <a:r>
              <a:rPr lang="es-CL" sz="3200" b="1" dirty="0">
                <a:solidFill>
                  <a:srgbClr val="FF0000"/>
                </a:solidFill>
              </a:rPr>
              <a:t>y</a:t>
            </a:r>
          </a:p>
          <a:p>
            <a:pPr algn="ctr"/>
            <a:r>
              <a:rPr lang="es-CL" sz="3200" b="1" dirty="0">
                <a:solidFill>
                  <a:srgbClr val="FF0000"/>
                </a:solidFill>
              </a:rPr>
              <a:t>¿Cómo encontrar las respuestas?</a:t>
            </a:r>
          </a:p>
        </p:txBody>
      </p:sp>
      <p:sp>
        <p:nvSpPr>
          <p:cNvPr id="4" name="Rectángulo redondeado 14">
            <a:extLst>
              <a:ext uri="{FF2B5EF4-FFF2-40B4-BE49-F238E27FC236}">
                <a16:creationId xmlns:a16="http://schemas.microsoft.com/office/drawing/2014/main" id="{BF50E348-93F9-43F9-9174-9BBC18FEC539}"/>
              </a:ext>
            </a:extLst>
          </p:cNvPr>
          <p:cNvSpPr/>
          <p:nvPr/>
        </p:nvSpPr>
        <p:spPr>
          <a:xfrm>
            <a:off x="5729682" y="4185948"/>
            <a:ext cx="2822394" cy="906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3200" b="1" dirty="0">
                <a:solidFill>
                  <a:schemeClr val="accent4">
                    <a:lumMod val="60000"/>
                    <a:lumOff val="40000"/>
                  </a:schemeClr>
                </a:solidFill>
              </a:rPr>
              <a:t>Observar</a:t>
            </a:r>
          </a:p>
        </p:txBody>
      </p:sp>
      <p:sp>
        <p:nvSpPr>
          <p:cNvPr id="5" name="Rectángulo redondeado 15">
            <a:extLst>
              <a:ext uri="{FF2B5EF4-FFF2-40B4-BE49-F238E27FC236}">
                <a16:creationId xmlns:a16="http://schemas.microsoft.com/office/drawing/2014/main" id="{3AF53F0D-6E1E-424D-B173-1A8F4BCA96CC}"/>
              </a:ext>
            </a:extLst>
          </p:cNvPr>
          <p:cNvSpPr/>
          <p:nvPr/>
        </p:nvSpPr>
        <p:spPr>
          <a:xfrm>
            <a:off x="2887652" y="5439175"/>
            <a:ext cx="3506355" cy="1041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3200" b="1" dirty="0">
                <a:solidFill>
                  <a:srgbClr val="FFFF00"/>
                </a:solidFill>
              </a:rPr>
              <a:t>Reflexionar (investigar)</a:t>
            </a:r>
          </a:p>
        </p:txBody>
      </p:sp>
      <p:sp>
        <p:nvSpPr>
          <p:cNvPr id="6" name="Rectángulo redondeado 16">
            <a:extLst>
              <a:ext uri="{FF2B5EF4-FFF2-40B4-BE49-F238E27FC236}">
                <a16:creationId xmlns:a16="http://schemas.microsoft.com/office/drawing/2014/main" id="{E718763E-750D-47AB-AF55-A96564576C96}"/>
              </a:ext>
            </a:extLst>
          </p:cNvPr>
          <p:cNvSpPr/>
          <p:nvPr/>
        </p:nvSpPr>
        <p:spPr>
          <a:xfrm>
            <a:off x="417499" y="4186986"/>
            <a:ext cx="2713652" cy="905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3200" b="1" dirty="0">
                <a:solidFill>
                  <a:schemeClr val="accent4">
                    <a:lumMod val="60000"/>
                    <a:lumOff val="40000"/>
                  </a:schemeClr>
                </a:solidFill>
              </a:rPr>
              <a:t>Hacer</a:t>
            </a:r>
          </a:p>
        </p:txBody>
      </p:sp>
    </p:spTree>
    <p:extLst>
      <p:ext uri="{BB962C8B-B14F-4D97-AF65-F5344CB8AC3E}">
        <p14:creationId xmlns:p14="http://schemas.microsoft.com/office/powerpoint/2010/main" val="1566240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esquina doblada 16">
            <a:extLst>
              <a:ext uri="{FF2B5EF4-FFF2-40B4-BE49-F238E27FC236}">
                <a16:creationId xmlns:a16="http://schemas.microsoft.com/office/drawing/2014/main" id="{CB3BD2EF-51B7-45EC-B1C5-99AF35B255A9}"/>
              </a:ext>
            </a:extLst>
          </p:cNvPr>
          <p:cNvSpPr/>
          <p:nvPr/>
        </p:nvSpPr>
        <p:spPr>
          <a:xfrm>
            <a:off x="4477470" y="2179603"/>
            <a:ext cx="4414859" cy="4183434"/>
          </a:xfrm>
          <a:prstGeom prst="foldedCorner">
            <a:avLst>
              <a:gd name="adj" fmla="val 1045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Forma libre: forma 13">
            <a:extLst>
              <a:ext uri="{FF2B5EF4-FFF2-40B4-BE49-F238E27FC236}">
                <a16:creationId xmlns:a16="http://schemas.microsoft.com/office/drawing/2014/main" id="{D0D32345-3663-4DD1-9120-FFBA3798B263}"/>
              </a:ext>
            </a:extLst>
          </p:cNvPr>
          <p:cNvSpPr/>
          <p:nvPr/>
        </p:nvSpPr>
        <p:spPr>
          <a:xfrm>
            <a:off x="5285064" y="3383324"/>
            <a:ext cx="3389648" cy="1770077"/>
          </a:xfrm>
          <a:custGeom>
            <a:avLst/>
            <a:gdLst>
              <a:gd name="connsiteX0" fmla="*/ 0 w 3389648"/>
              <a:gd name="connsiteY0" fmla="*/ 1694576 h 1770077"/>
              <a:gd name="connsiteX1" fmla="*/ 360727 w 3389648"/>
              <a:gd name="connsiteY1" fmla="*/ 1451296 h 1770077"/>
              <a:gd name="connsiteX2" fmla="*/ 377505 w 3389648"/>
              <a:gd name="connsiteY2" fmla="*/ 1426129 h 1770077"/>
              <a:gd name="connsiteX3" fmla="*/ 444617 w 3389648"/>
              <a:gd name="connsiteY3" fmla="*/ 1375795 h 1770077"/>
              <a:gd name="connsiteX4" fmla="*/ 536896 w 3389648"/>
              <a:gd name="connsiteY4" fmla="*/ 1224793 h 1770077"/>
              <a:gd name="connsiteX5" fmla="*/ 562063 w 3389648"/>
              <a:gd name="connsiteY5" fmla="*/ 1090569 h 1770077"/>
              <a:gd name="connsiteX6" fmla="*/ 578841 w 3389648"/>
              <a:gd name="connsiteY6" fmla="*/ 906011 h 1770077"/>
              <a:gd name="connsiteX7" fmla="*/ 595619 w 3389648"/>
              <a:gd name="connsiteY7" fmla="*/ 796954 h 1770077"/>
              <a:gd name="connsiteX8" fmla="*/ 612397 w 3389648"/>
              <a:gd name="connsiteY8" fmla="*/ 763398 h 1770077"/>
              <a:gd name="connsiteX9" fmla="*/ 637564 w 3389648"/>
              <a:gd name="connsiteY9" fmla="*/ 604008 h 1770077"/>
              <a:gd name="connsiteX10" fmla="*/ 645953 w 3389648"/>
              <a:gd name="connsiteY10" fmla="*/ 536896 h 1770077"/>
              <a:gd name="connsiteX11" fmla="*/ 662730 w 3389648"/>
              <a:gd name="connsiteY11" fmla="*/ 478173 h 1770077"/>
              <a:gd name="connsiteX12" fmla="*/ 679508 w 3389648"/>
              <a:gd name="connsiteY12" fmla="*/ 276837 h 1770077"/>
              <a:gd name="connsiteX13" fmla="*/ 687897 w 3389648"/>
              <a:gd name="connsiteY13" fmla="*/ 251670 h 1770077"/>
              <a:gd name="connsiteX14" fmla="*/ 704675 w 3389648"/>
              <a:gd name="connsiteY14" fmla="*/ 151002 h 1770077"/>
              <a:gd name="connsiteX15" fmla="*/ 713064 w 3389648"/>
              <a:gd name="connsiteY15" fmla="*/ 125835 h 1770077"/>
              <a:gd name="connsiteX16" fmla="*/ 729842 w 3389648"/>
              <a:gd name="connsiteY16" fmla="*/ 100668 h 1770077"/>
              <a:gd name="connsiteX17" fmla="*/ 738231 w 3389648"/>
              <a:gd name="connsiteY17" fmla="*/ 58723 h 1770077"/>
              <a:gd name="connsiteX18" fmla="*/ 805343 w 3389648"/>
              <a:gd name="connsiteY18" fmla="*/ 8389 h 1770077"/>
              <a:gd name="connsiteX19" fmla="*/ 830510 w 3389648"/>
              <a:gd name="connsiteY19" fmla="*/ 0 h 1770077"/>
              <a:gd name="connsiteX20" fmla="*/ 872455 w 3389648"/>
              <a:gd name="connsiteY20" fmla="*/ 16778 h 1770077"/>
              <a:gd name="connsiteX21" fmla="*/ 973123 w 3389648"/>
              <a:gd name="connsiteY21" fmla="*/ 100668 h 1770077"/>
              <a:gd name="connsiteX22" fmla="*/ 1031846 w 3389648"/>
              <a:gd name="connsiteY22" fmla="*/ 167780 h 1770077"/>
              <a:gd name="connsiteX23" fmla="*/ 1065402 w 3389648"/>
              <a:gd name="connsiteY23" fmla="*/ 226503 h 1770077"/>
              <a:gd name="connsiteX24" fmla="*/ 1073791 w 3389648"/>
              <a:gd name="connsiteY24" fmla="*/ 251670 h 1770077"/>
              <a:gd name="connsiteX25" fmla="*/ 1132514 w 3389648"/>
              <a:gd name="connsiteY25" fmla="*/ 327171 h 1770077"/>
              <a:gd name="connsiteX26" fmla="*/ 1216404 w 3389648"/>
              <a:gd name="connsiteY26" fmla="*/ 494951 h 1770077"/>
              <a:gd name="connsiteX27" fmla="*/ 1291905 w 3389648"/>
              <a:gd name="connsiteY27" fmla="*/ 671120 h 1770077"/>
              <a:gd name="connsiteX28" fmla="*/ 1317072 w 3389648"/>
              <a:gd name="connsiteY28" fmla="*/ 755009 h 1770077"/>
              <a:gd name="connsiteX29" fmla="*/ 1333850 w 3389648"/>
              <a:gd name="connsiteY29" fmla="*/ 1098958 h 1770077"/>
              <a:gd name="connsiteX30" fmla="*/ 1342239 w 3389648"/>
              <a:gd name="connsiteY30" fmla="*/ 1266738 h 1770077"/>
              <a:gd name="connsiteX31" fmla="*/ 1392573 w 3389648"/>
              <a:gd name="connsiteY31" fmla="*/ 1400962 h 1770077"/>
              <a:gd name="connsiteX32" fmla="*/ 1417740 w 3389648"/>
              <a:gd name="connsiteY32" fmla="*/ 1484852 h 1770077"/>
              <a:gd name="connsiteX33" fmla="*/ 1451296 w 3389648"/>
              <a:gd name="connsiteY33" fmla="*/ 1543575 h 1770077"/>
              <a:gd name="connsiteX34" fmla="*/ 1535186 w 3389648"/>
              <a:gd name="connsiteY34" fmla="*/ 1652631 h 1770077"/>
              <a:gd name="connsiteX35" fmla="*/ 1610686 w 3389648"/>
              <a:gd name="connsiteY35" fmla="*/ 1719743 h 1770077"/>
              <a:gd name="connsiteX36" fmla="*/ 1711354 w 3389648"/>
              <a:gd name="connsiteY36" fmla="*/ 1770077 h 1770077"/>
              <a:gd name="connsiteX37" fmla="*/ 1845578 w 3389648"/>
              <a:gd name="connsiteY37" fmla="*/ 1753299 h 1770077"/>
              <a:gd name="connsiteX38" fmla="*/ 1929468 w 3389648"/>
              <a:gd name="connsiteY38" fmla="*/ 1702965 h 1770077"/>
              <a:gd name="connsiteX39" fmla="*/ 1979802 w 3389648"/>
              <a:gd name="connsiteY39" fmla="*/ 1661020 h 1770077"/>
              <a:gd name="connsiteX40" fmla="*/ 2004969 w 3389648"/>
              <a:gd name="connsiteY40" fmla="*/ 1627465 h 1770077"/>
              <a:gd name="connsiteX41" fmla="*/ 2055303 w 3389648"/>
              <a:gd name="connsiteY41" fmla="*/ 1535186 h 1770077"/>
              <a:gd name="connsiteX42" fmla="*/ 2072081 w 3389648"/>
              <a:gd name="connsiteY42" fmla="*/ 1484852 h 1770077"/>
              <a:gd name="connsiteX43" fmla="*/ 2080470 w 3389648"/>
              <a:gd name="connsiteY43" fmla="*/ 1409351 h 1770077"/>
              <a:gd name="connsiteX44" fmla="*/ 2088859 w 3389648"/>
              <a:gd name="connsiteY44" fmla="*/ 1384184 h 1770077"/>
              <a:gd name="connsiteX45" fmla="*/ 2072081 w 3389648"/>
              <a:gd name="connsiteY45" fmla="*/ 855677 h 1770077"/>
              <a:gd name="connsiteX46" fmla="*/ 2055303 w 3389648"/>
              <a:gd name="connsiteY46" fmla="*/ 562063 h 1770077"/>
              <a:gd name="connsiteX47" fmla="*/ 2046914 w 3389648"/>
              <a:gd name="connsiteY47" fmla="*/ 167780 h 1770077"/>
              <a:gd name="connsiteX48" fmla="*/ 2080470 w 3389648"/>
              <a:gd name="connsiteY48" fmla="*/ 100668 h 1770077"/>
              <a:gd name="connsiteX49" fmla="*/ 2147582 w 3389648"/>
              <a:gd name="connsiteY49" fmla="*/ 117446 h 1770077"/>
              <a:gd name="connsiteX50" fmla="*/ 2206305 w 3389648"/>
              <a:gd name="connsiteY50" fmla="*/ 159391 h 1770077"/>
              <a:gd name="connsiteX51" fmla="*/ 2281806 w 3389648"/>
              <a:gd name="connsiteY51" fmla="*/ 209725 h 1770077"/>
              <a:gd name="connsiteX52" fmla="*/ 2306973 w 3389648"/>
              <a:gd name="connsiteY52" fmla="*/ 243281 h 1770077"/>
              <a:gd name="connsiteX53" fmla="*/ 2365696 w 3389648"/>
              <a:gd name="connsiteY53" fmla="*/ 335560 h 1770077"/>
              <a:gd name="connsiteX54" fmla="*/ 2382474 w 3389648"/>
              <a:gd name="connsiteY54" fmla="*/ 385894 h 1770077"/>
              <a:gd name="connsiteX55" fmla="*/ 2441197 w 3389648"/>
              <a:gd name="connsiteY55" fmla="*/ 503340 h 1770077"/>
              <a:gd name="connsiteX56" fmla="*/ 2466364 w 3389648"/>
              <a:gd name="connsiteY56" fmla="*/ 553674 h 1770077"/>
              <a:gd name="connsiteX57" fmla="*/ 2483142 w 3389648"/>
              <a:gd name="connsiteY57" fmla="*/ 604008 h 1770077"/>
              <a:gd name="connsiteX58" fmla="*/ 2525086 w 3389648"/>
              <a:gd name="connsiteY58" fmla="*/ 713065 h 1770077"/>
              <a:gd name="connsiteX59" fmla="*/ 2558642 w 3389648"/>
              <a:gd name="connsiteY59" fmla="*/ 813732 h 1770077"/>
              <a:gd name="connsiteX60" fmla="*/ 2583809 w 3389648"/>
              <a:gd name="connsiteY60" fmla="*/ 872455 h 1770077"/>
              <a:gd name="connsiteX61" fmla="*/ 2600587 w 3389648"/>
              <a:gd name="connsiteY61" fmla="*/ 931178 h 1770077"/>
              <a:gd name="connsiteX62" fmla="*/ 2617365 w 3389648"/>
              <a:gd name="connsiteY62" fmla="*/ 981512 h 1770077"/>
              <a:gd name="connsiteX63" fmla="*/ 2634143 w 3389648"/>
              <a:gd name="connsiteY63" fmla="*/ 1048624 h 1770077"/>
              <a:gd name="connsiteX64" fmla="*/ 2676088 w 3389648"/>
              <a:gd name="connsiteY64" fmla="*/ 1124125 h 1770077"/>
              <a:gd name="connsiteX65" fmla="*/ 2709644 w 3389648"/>
              <a:gd name="connsiteY65" fmla="*/ 1157681 h 1770077"/>
              <a:gd name="connsiteX66" fmla="*/ 2743200 w 3389648"/>
              <a:gd name="connsiteY66" fmla="*/ 1199626 h 1770077"/>
              <a:gd name="connsiteX67" fmla="*/ 2759978 w 3389648"/>
              <a:gd name="connsiteY67" fmla="*/ 1224793 h 1770077"/>
              <a:gd name="connsiteX68" fmla="*/ 2793534 w 3389648"/>
              <a:gd name="connsiteY68" fmla="*/ 1249960 h 1770077"/>
              <a:gd name="connsiteX69" fmla="*/ 2910980 w 3389648"/>
              <a:gd name="connsiteY69" fmla="*/ 1342239 h 1770077"/>
              <a:gd name="connsiteX70" fmla="*/ 2944536 w 3389648"/>
              <a:gd name="connsiteY70" fmla="*/ 1359017 h 1770077"/>
              <a:gd name="connsiteX71" fmla="*/ 2994870 w 3389648"/>
              <a:gd name="connsiteY71" fmla="*/ 1375795 h 1770077"/>
              <a:gd name="connsiteX72" fmla="*/ 3145872 w 3389648"/>
              <a:gd name="connsiteY72" fmla="*/ 1350628 h 1770077"/>
              <a:gd name="connsiteX73" fmla="*/ 3263318 w 3389648"/>
              <a:gd name="connsiteY73" fmla="*/ 1216404 h 1770077"/>
              <a:gd name="connsiteX74" fmla="*/ 3338819 w 3389648"/>
              <a:gd name="connsiteY74" fmla="*/ 931178 h 1770077"/>
              <a:gd name="connsiteX75" fmla="*/ 3363986 w 3389648"/>
              <a:gd name="connsiteY75" fmla="*/ 771787 h 1770077"/>
              <a:gd name="connsiteX76" fmla="*/ 3372375 w 3389648"/>
              <a:gd name="connsiteY76" fmla="*/ 713065 h 1770077"/>
              <a:gd name="connsiteX77" fmla="*/ 3389153 w 3389648"/>
              <a:gd name="connsiteY77" fmla="*/ 645953 h 1770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389648" h="1770077">
                <a:moveTo>
                  <a:pt x="0" y="1694576"/>
                </a:moveTo>
                <a:cubicBezTo>
                  <a:pt x="169234" y="1602266"/>
                  <a:pt x="126060" y="1630746"/>
                  <a:pt x="360727" y="1451296"/>
                </a:cubicBezTo>
                <a:cubicBezTo>
                  <a:pt x="368736" y="1445172"/>
                  <a:pt x="370011" y="1432874"/>
                  <a:pt x="377505" y="1426129"/>
                </a:cubicBezTo>
                <a:cubicBezTo>
                  <a:pt x="398290" y="1407423"/>
                  <a:pt x="426039" y="1396695"/>
                  <a:pt x="444617" y="1375795"/>
                </a:cubicBezTo>
                <a:cubicBezTo>
                  <a:pt x="488913" y="1325962"/>
                  <a:pt x="509146" y="1280294"/>
                  <a:pt x="536896" y="1224793"/>
                </a:cubicBezTo>
                <a:cubicBezTo>
                  <a:pt x="549404" y="1168506"/>
                  <a:pt x="556593" y="1145273"/>
                  <a:pt x="562063" y="1090569"/>
                </a:cubicBezTo>
                <a:cubicBezTo>
                  <a:pt x="587098" y="840223"/>
                  <a:pt x="556214" y="1098341"/>
                  <a:pt x="578841" y="906011"/>
                </a:cubicBezTo>
                <a:cubicBezTo>
                  <a:pt x="580710" y="890127"/>
                  <a:pt x="588051" y="819658"/>
                  <a:pt x="595619" y="796954"/>
                </a:cubicBezTo>
                <a:cubicBezTo>
                  <a:pt x="599574" y="785090"/>
                  <a:pt x="606804" y="774583"/>
                  <a:pt x="612397" y="763398"/>
                </a:cubicBezTo>
                <a:cubicBezTo>
                  <a:pt x="620786" y="710268"/>
                  <a:pt x="630892" y="657381"/>
                  <a:pt x="637564" y="604008"/>
                </a:cubicBezTo>
                <a:cubicBezTo>
                  <a:pt x="640360" y="581637"/>
                  <a:pt x="641532" y="559003"/>
                  <a:pt x="645953" y="536896"/>
                </a:cubicBezTo>
                <a:cubicBezTo>
                  <a:pt x="649945" y="516934"/>
                  <a:pt x="657138" y="497747"/>
                  <a:pt x="662730" y="478173"/>
                </a:cubicBezTo>
                <a:cubicBezTo>
                  <a:pt x="664288" y="457914"/>
                  <a:pt x="675611" y="304113"/>
                  <a:pt x="679508" y="276837"/>
                </a:cubicBezTo>
                <a:cubicBezTo>
                  <a:pt x="680759" y="268083"/>
                  <a:pt x="686163" y="260341"/>
                  <a:pt x="687897" y="251670"/>
                </a:cubicBezTo>
                <a:cubicBezTo>
                  <a:pt x="694569" y="218312"/>
                  <a:pt x="693917" y="183275"/>
                  <a:pt x="704675" y="151002"/>
                </a:cubicBezTo>
                <a:cubicBezTo>
                  <a:pt x="707471" y="142613"/>
                  <a:pt x="709109" y="133744"/>
                  <a:pt x="713064" y="125835"/>
                </a:cubicBezTo>
                <a:cubicBezTo>
                  <a:pt x="717573" y="116817"/>
                  <a:pt x="724249" y="109057"/>
                  <a:pt x="729842" y="100668"/>
                </a:cubicBezTo>
                <a:cubicBezTo>
                  <a:pt x="732638" y="86686"/>
                  <a:pt x="731306" y="71187"/>
                  <a:pt x="738231" y="58723"/>
                </a:cubicBezTo>
                <a:cubicBezTo>
                  <a:pt x="752754" y="32581"/>
                  <a:pt x="779676" y="19389"/>
                  <a:pt x="805343" y="8389"/>
                </a:cubicBezTo>
                <a:cubicBezTo>
                  <a:pt x="813471" y="4906"/>
                  <a:pt x="822121" y="2796"/>
                  <a:pt x="830510" y="0"/>
                </a:cubicBezTo>
                <a:cubicBezTo>
                  <a:pt x="844492" y="5593"/>
                  <a:pt x="859235" y="9567"/>
                  <a:pt x="872455" y="16778"/>
                </a:cubicBezTo>
                <a:cubicBezTo>
                  <a:pt x="918604" y="41950"/>
                  <a:pt x="936686" y="61428"/>
                  <a:pt x="973123" y="100668"/>
                </a:cubicBezTo>
                <a:cubicBezTo>
                  <a:pt x="993350" y="122451"/>
                  <a:pt x="1014267" y="143809"/>
                  <a:pt x="1031846" y="167780"/>
                </a:cubicBezTo>
                <a:cubicBezTo>
                  <a:pt x="1045178" y="185960"/>
                  <a:pt x="1055320" y="206338"/>
                  <a:pt x="1065402" y="226503"/>
                </a:cubicBezTo>
                <a:cubicBezTo>
                  <a:pt x="1069357" y="234412"/>
                  <a:pt x="1068886" y="244312"/>
                  <a:pt x="1073791" y="251670"/>
                </a:cubicBezTo>
                <a:cubicBezTo>
                  <a:pt x="1091477" y="278198"/>
                  <a:pt x="1116390" y="299666"/>
                  <a:pt x="1132514" y="327171"/>
                </a:cubicBezTo>
                <a:cubicBezTo>
                  <a:pt x="1164136" y="381114"/>
                  <a:pt x="1188441" y="439024"/>
                  <a:pt x="1216404" y="494951"/>
                </a:cubicBezTo>
                <a:cubicBezTo>
                  <a:pt x="1269013" y="600170"/>
                  <a:pt x="1238435" y="533627"/>
                  <a:pt x="1291905" y="671120"/>
                </a:cubicBezTo>
                <a:cubicBezTo>
                  <a:pt x="1314628" y="729550"/>
                  <a:pt x="1305115" y="695225"/>
                  <a:pt x="1317072" y="755009"/>
                </a:cubicBezTo>
                <a:cubicBezTo>
                  <a:pt x="1332346" y="1014675"/>
                  <a:pt x="1319330" y="779518"/>
                  <a:pt x="1333850" y="1098958"/>
                </a:cubicBezTo>
                <a:cubicBezTo>
                  <a:pt x="1336393" y="1154897"/>
                  <a:pt x="1334588" y="1211267"/>
                  <a:pt x="1342239" y="1266738"/>
                </a:cubicBezTo>
                <a:cubicBezTo>
                  <a:pt x="1348466" y="1311881"/>
                  <a:pt x="1377567" y="1358445"/>
                  <a:pt x="1392573" y="1400962"/>
                </a:cubicBezTo>
                <a:cubicBezTo>
                  <a:pt x="1402290" y="1428492"/>
                  <a:pt x="1406624" y="1457856"/>
                  <a:pt x="1417740" y="1484852"/>
                </a:cubicBezTo>
                <a:cubicBezTo>
                  <a:pt x="1426324" y="1505699"/>
                  <a:pt x="1439480" y="1524375"/>
                  <a:pt x="1451296" y="1543575"/>
                </a:cubicBezTo>
                <a:cubicBezTo>
                  <a:pt x="1481457" y="1592586"/>
                  <a:pt x="1494353" y="1607716"/>
                  <a:pt x="1535186" y="1652631"/>
                </a:cubicBezTo>
                <a:cubicBezTo>
                  <a:pt x="1552522" y="1671700"/>
                  <a:pt x="1589081" y="1707034"/>
                  <a:pt x="1610686" y="1719743"/>
                </a:cubicBezTo>
                <a:cubicBezTo>
                  <a:pt x="1643023" y="1738765"/>
                  <a:pt x="1711354" y="1770077"/>
                  <a:pt x="1711354" y="1770077"/>
                </a:cubicBezTo>
                <a:cubicBezTo>
                  <a:pt x="1756095" y="1764484"/>
                  <a:pt x="1801364" y="1762142"/>
                  <a:pt x="1845578" y="1753299"/>
                </a:cubicBezTo>
                <a:cubicBezTo>
                  <a:pt x="1863321" y="1749750"/>
                  <a:pt x="1923308" y="1707585"/>
                  <a:pt x="1929468" y="1702965"/>
                </a:cubicBezTo>
                <a:cubicBezTo>
                  <a:pt x="1946940" y="1689861"/>
                  <a:pt x="1964359" y="1676463"/>
                  <a:pt x="1979802" y="1661020"/>
                </a:cubicBezTo>
                <a:cubicBezTo>
                  <a:pt x="1989688" y="1651134"/>
                  <a:pt x="1997213" y="1639098"/>
                  <a:pt x="2004969" y="1627465"/>
                </a:cubicBezTo>
                <a:cubicBezTo>
                  <a:pt x="2020799" y="1603720"/>
                  <a:pt x="2044689" y="1560661"/>
                  <a:pt x="2055303" y="1535186"/>
                </a:cubicBezTo>
                <a:cubicBezTo>
                  <a:pt x="2062105" y="1518861"/>
                  <a:pt x="2066488" y="1501630"/>
                  <a:pt x="2072081" y="1484852"/>
                </a:cubicBezTo>
                <a:cubicBezTo>
                  <a:pt x="2074877" y="1459685"/>
                  <a:pt x="2076307" y="1434328"/>
                  <a:pt x="2080470" y="1409351"/>
                </a:cubicBezTo>
                <a:cubicBezTo>
                  <a:pt x="2081924" y="1400629"/>
                  <a:pt x="2088993" y="1393026"/>
                  <a:pt x="2088859" y="1384184"/>
                </a:cubicBezTo>
                <a:cubicBezTo>
                  <a:pt x="2086189" y="1207946"/>
                  <a:pt x="2078372" y="1031822"/>
                  <a:pt x="2072081" y="855677"/>
                </a:cubicBezTo>
                <a:cubicBezTo>
                  <a:pt x="2066953" y="712097"/>
                  <a:pt x="2064457" y="690220"/>
                  <a:pt x="2055303" y="562063"/>
                </a:cubicBezTo>
                <a:cubicBezTo>
                  <a:pt x="2052507" y="430635"/>
                  <a:pt x="2046914" y="299237"/>
                  <a:pt x="2046914" y="167780"/>
                </a:cubicBezTo>
                <a:cubicBezTo>
                  <a:pt x="2046914" y="103516"/>
                  <a:pt x="2040856" y="113873"/>
                  <a:pt x="2080470" y="100668"/>
                </a:cubicBezTo>
                <a:cubicBezTo>
                  <a:pt x="2096424" y="103859"/>
                  <a:pt x="2130385" y="108847"/>
                  <a:pt x="2147582" y="117446"/>
                </a:cubicBezTo>
                <a:cubicBezTo>
                  <a:pt x="2165329" y="126320"/>
                  <a:pt x="2191105" y="149891"/>
                  <a:pt x="2206305" y="159391"/>
                </a:cubicBezTo>
                <a:cubicBezTo>
                  <a:pt x="2253138" y="188661"/>
                  <a:pt x="2234016" y="161935"/>
                  <a:pt x="2281806" y="209725"/>
                </a:cubicBezTo>
                <a:cubicBezTo>
                  <a:pt x="2291693" y="219612"/>
                  <a:pt x="2298955" y="231827"/>
                  <a:pt x="2306973" y="243281"/>
                </a:cubicBezTo>
                <a:cubicBezTo>
                  <a:pt x="2315241" y="255092"/>
                  <a:pt x="2357916" y="318444"/>
                  <a:pt x="2365696" y="335560"/>
                </a:cubicBezTo>
                <a:cubicBezTo>
                  <a:pt x="2373014" y="351660"/>
                  <a:pt x="2375216" y="369766"/>
                  <a:pt x="2382474" y="385894"/>
                </a:cubicBezTo>
                <a:cubicBezTo>
                  <a:pt x="2400435" y="425808"/>
                  <a:pt x="2421623" y="464191"/>
                  <a:pt x="2441197" y="503340"/>
                </a:cubicBezTo>
                <a:cubicBezTo>
                  <a:pt x="2449586" y="520118"/>
                  <a:pt x="2460432" y="535878"/>
                  <a:pt x="2466364" y="553674"/>
                </a:cubicBezTo>
                <a:cubicBezTo>
                  <a:pt x="2471957" y="570452"/>
                  <a:pt x="2477028" y="587413"/>
                  <a:pt x="2483142" y="604008"/>
                </a:cubicBezTo>
                <a:cubicBezTo>
                  <a:pt x="2496606" y="640555"/>
                  <a:pt x="2512769" y="676115"/>
                  <a:pt x="2525086" y="713065"/>
                </a:cubicBezTo>
                <a:cubicBezTo>
                  <a:pt x="2536271" y="746621"/>
                  <a:pt x="2544709" y="781221"/>
                  <a:pt x="2558642" y="813732"/>
                </a:cubicBezTo>
                <a:cubicBezTo>
                  <a:pt x="2567031" y="833306"/>
                  <a:pt x="2576646" y="852399"/>
                  <a:pt x="2583809" y="872455"/>
                </a:cubicBezTo>
                <a:cubicBezTo>
                  <a:pt x="2590656" y="891627"/>
                  <a:pt x="2594600" y="911721"/>
                  <a:pt x="2600587" y="931178"/>
                </a:cubicBezTo>
                <a:cubicBezTo>
                  <a:pt x="2605788" y="948081"/>
                  <a:pt x="2612506" y="964507"/>
                  <a:pt x="2617365" y="981512"/>
                </a:cubicBezTo>
                <a:cubicBezTo>
                  <a:pt x="2623700" y="1003684"/>
                  <a:pt x="2626387" y="1026908"/>
                  <a:pt x="2634143" y="1048624"/>
                </a:cubicBezTo>
                <a:cubicBezTo>
                  <a:pt x="2638962" y="1062118"/>
                  <a:pt x="2662265" y="1107998"/>
                  <a:pt x="2676088" y="1124125"/>
                </a:cubicBezTo>
                <a:cubicBezTo>
                  <a:pt x="2686383" y="1136135"/>
                  <a:pt x="2699135" y="1145858"/>
                  <a:pt x="2709644" y="1157681"/>
                </a:cubicBezTo>
                <a:cubicBezTo>
                  <a:pt x="2721540" y="1171064"/>
                  <a:pt x="2732457" y="1185302"/>
                  <a:pt x="2743200" y="1199626"/>
                </a:cubicBezTo>
                <a:cubicBezTo>
                  <a:pt x="2749249" y="1207692"/>
                  <a:pt x="2752849" y="1217664"/>
                  <a:pt x="2759978" y="1224793"/>
                </a:cubicBezTo>
                <a:cubicBezTo>
                  <a:pt x="2769865" y="1234680"/>
                  <a:pt x="2782349" y="1241571"/>
                  <a:pt x="2793534" y="1249960"/>
                </a:cubicBezTo>
                <a:cubicBezTo>
                  <a:pt x="2825692" y="1314276"/>
                  <a:pt x="2805703" y="1289600"/>
                  <a:pt x="2910980" y="1342239"/>
                </a:cubicBezTo>
                <a:cubicBezTo>
                  <a:pt x="2922165" y="1347832"/>
                  <a:pt x="2932925" y="1354373"/>
                  <a:pt x="2944536" y="1359017"/>
                </a:cubicBezTo>
                <a:cubicBezTo>
                  <a:pt x="2960957" y="1365585"/>
                  <a:pt x="2994870" y="1375795"/>
                  <a:pt x="2994870" y="1375795"/>
                </a:cubicBezTo>
                <a:cubicBezTo>
                  <a:pt x="3045204" y="1367406"/>
                  <a:pt x="3097462" y="1366765"/>
                  <a:pt x="3145872" y="1350628"/>
                </a:cubicBezTo>
                <a:cubicBezTo>
                  <a:pt x="3187239" y="1336839"/>
                  <a:pt x="3249860" y="1234909"/>
                  <a:pt x="3263318" y="1216404"/>
                </a:cubicBezTo>
                <a:cubicBezTo>
                  <a:pt x="3297662" y="1113371"/>
                  <a:pt x="3319035" y="1056475"/>
                  <a:pt x="3338819" y="931178"/>
                </a:cubicBezTo>
                <a:cubicBezTo>
                  <a:pt x="3347208" y="878048"/>
                  <a:pt x="3355807" y="824950"/>
                  <a:pt x="3363986" y="771787"/>
                </a:cubicBezTo>
                <a:cubicBezTo>
                  <a:pt x="3366993" y="752244"/>
                  <a:pt x="3363532" y="730750"/>
                  <a:pt x="3372375" y="713065"/>
                </a:cubicBezTo>
                <a:cubicBezTo>
                  <a:pt x="3394155" y="669505"/>
                  <a:pt x="3389153" y="692015"/>
                  <a:pt x="3389153" y="64595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 name="CuadroTexto 2">
            <a:extLst>
              <a:ext uri="{FF2B5EF4-FFF2-40B4-BE49-F238E27FC236}">
                <a16:creationId xmlns:a16="http://schemas.microsoft.com/office/drawing/2014/main" id="{ECB69B0A-65C3-41F6-9E0F-A8F4EB26A780}"/>
              </a:ext>
            </a:extLst>
          </p:cNvPr>
          <p:cNvSpPr txBox="1"/>
          <p:nvPr/>
        </p:nvSpPr>
        <p:spPr>
          <a:xfrm>
            <a:off x="99023" y="268027"/>
            <a:ext cx="8190869" cy="1077218"/>
          </a:xfrm>
          <a:prstGeom prst="rect">
            <a:avLst/>
          </a:prstGeom>
          <a:noFill/>
        </p:spPr>
        <p:txBody>
          <a:bodyPr wrap="square" rtlCol="0">
            <a:spAutoFit/>
          </a:bodyPr>
          <a:lstStyle/>
          <a:p>
            <a:r>
              <a:rPr lang="es-CL" sz="3200" dirty="0">
                <a:solidFill>
                  <a:srgbClr val="FF0000"/>
                </a:solidFill>
              </a:rPr>
              <a:t>¿Cuáles son los </a:t>
            </a:r>
            <a:r>
              <a:rPr lang="es-CL" sz="3200" dirty="0"/>
              <a:t>factores</a:t>
            </a:r>
            <a:r>
              <a:rPr lang="es-CL" sz="3200" dirty="0">
                <a:solidFill>
                  <a:srgbClr val="FF0000"/>
                </a:solidFill>
              </a:rPr>
              <a:t> que influyen en el CO</a:t>
            </a:r>
            <a:r>
              <a:rPr lang="es-CL" sz="3200" baseline="-25000" dirty="0">
                <a:solidFill>
                  <a:srgbClr val="FF0000"/>
                </a:solidFill>
              </a:rPr>
              <a:t>2</a:t>
            </a:r>
            <a:r>
              <a:rPr lang="es-CL" sz="3200" dirty="0">
                <a:solidFill>
                  <a:srgbClr val="FF0000"/>
                </a:solidFill>
              </a:rPr>
              <a:t> atmosférico?</a:t>
            </a:r>
          </a:p>
        </p:txBody>
      </p:sp>
      <p:sp>
        <p:nvSpPr>
          <p:cNvPr id="4" name="CuadroTexto 3">
            <a:extLst>
              <a:ext uri="{FF2B5EF4-FFF2-40B4-BE49-F238E27FC236}">
                <a16:creationId xmlns:a16="http://schemas.microsoft.com/office/drawing/2014/main" id="{A34BDA7F-B0B7-4276-95EA-318C673BACEE}"/>
              </a:ext>
            </a:extLst>
          </p:cNvPr>
          <p:cNvSpPr txBox="1"/>
          <p:nvPr/>
        </p:nvSpPr>
        <p:spPr>
          <a:xfrm>
            <a:off x="99023" y="1345245"/>
            <a:ext cx="8190869" cy="584775"/>
          </a:xfrm>
          <a:prstGeom prst="rect">
            <a:avLst/>
          </a:prstGeom>
          <a:noFill/>
        </p:spPr>
        <p:txBody>
          <a:bodyPr wrap="square" rtlCol="0">
            <a:spAutoFit/>
          </a:bodyPr>
          <a:lstStyle/>
          <a:p>
            <a:r>
              <a:rPr lang="es-CL" sz="3200" dirty="0">
                <a:solidFill>
                  <a:srgbClr val="FF0000"/>
                </a:solidFill>
              </a:rPr>
              <a:t>¿Cómo se influyen mutuamente?</a:t>
            </a:r>
          </a:p>
        </p:txBody>
      </p:sp>
      <p:cxnSp>
        <p:nvCxnSpPr>
          <p:cNvPr id="8" name="Conector recto de flecha 7">
            <a:extLst>
              <a:ext uri="{FF2B5EF4-FFF2-40B4-BE49-F238E27FC236}">
                <a16:creationId xmlns:a16="http://schemas.microsoft.com/office/drawing/2014/main" id="{7C8D453E-83A8-45B9-B876-751ED8F8439F}"/>
              </a:ext>
            </a:extLst>
          </p:cNvPr>
          <p:cNvCxnSpPr/>
          <p:nvPr/>
        </p:nvCxnSpPr>
        <p:spPr>
          <a:xfrm>
            <a:off x="5008227" y="5783992"/>
            <a:ext cx="351498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BBD0F773-ED72-4BB3-8DF4-0142AD97973A}"/>
              </a:ext>
            </a:extLst>
          </p:cNvPr>
          <p:cNvCxnSpPr/>
          <p:nvPr/>
        </p:nvCxnSpPr>
        <p:spPr>
          <a:xfrm flipV="1">
            <a:off x="5016616" y="2814290"/>
            <a:ext cx="0" cy="296970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F3D41C07-9162-47C5-A852-0CCACBC5E013}"/>
              </a:ext>
            </a:extLst>
          </p:cNvPr>
          <p:cNvSpPr txBox="1"/>
          <p:nvPr/>
        </p:nvSpPr>
        <p:spPr>
          <a:xfrm>
            <a:off x="6319123" y="5993717"/>
            <a:ext cx="893193" cy="369332"/>
          </a:xfrm>
          <a:prstGeom prst="rect">
            <a:avLst/>
          </a:prstGeom>
          <a:noFill/>
        </p:spPr>
        <p:txBody>
          <a:bodyPr wrap="none" rtlCol="0">
            <a:spAutoFit/>
          </a:bodyPr>
          <a:lstStyle/>
          <a:p>
            <a:r>
              <a:rPr lang="es-CL" dirty="0"/>
              <a:t>Tiempo</a:t>
            </a:r>
          </a:p>
        </p:txBody>
      </p:sp>
      <p:sp>
        <p:nvSpPr>
          <p:cNvPr id="12" name="CuadroTexto 11">
            <a:extLst>
              <a:ext uri="{FF2B5EF4-FFF2-40B4-BE49-F238E27FC236}">
                <a16:creationId xmlns:a16="http://schemas.microsoft.com/office/drawing/2014/main" id="{C3DF6629-67AD-41DA-8106-5ABD6DC2CB0C}"/>
              </a:ext>
            </a:extLst>
          </p:cNvPr>
          <p:cNvSpPr txBox="1"/>
          <p:nvPr/>
        </p:nvSpPr>
        <p:spPr>
          <a:xfrm>
            <a:off x="4572000" y="2395046"/>
            <a:ext cx="971484" cy="369332"/>
          </a:xfrm>
          <a:prstGeom prst="rect">
            <a:avLst/>
          </a:prstGeom>
          <a:noFill/>
        </p:spPr>
        <p:txBody>
          <a:bodyPr wrap="none" rtlCol="0">
            <a:spAutoFit/>
          </a:bodyPr>
          <a:lstStyle/>
          <a:p>
            <a:r>
              <a:rPr lang="es-CL" dirty="0"/>
              <a:t>Factores</a:t>
            </a:r>
          </a:p>
        </p:txBody>
      </p:sp>
      <p:sp>
        <p:nvSpPr>
          <p:cNvPr id="13" name="CuadroTexto 12">
            <a:extLst>
              <a:ext uri="{FF2B5EF4-FFF2-40B4-BE49-F238E27FC236}">
                <a16:creationId xmlns:a16="http://schemas.microsoft.com/office/drawing/2014/main" id="{B196E77D-2A80-4217-BFC9-8CCD5DC4DEBB}"/>
              </a:ext>
            </a:extLst>
          </p:cNvPr>
          <p:cNvSpPr txBox="1"/>
          <p:nvPr/>
        </p:nvSpPr>
        <p:spPr>
          <a:xfrm>
            <a:off x="6181048" y="2798549"/>
            <a:ext cx="2342166" cy="646331"/>
          </a:xfrm>
          <a:prstGeom prst="rect">
            <a:avLst/>
          </a:prstGeom>
          <a:noFill/>
        </p:spPr>
        <p:txBody>
          <a:bodyPr wrap="square" rtlCol="0">
            <a:spAutoFit/>
          </a:bodyPr>
          <a:lstStyle/>
          <a:p>
            <a:r>
              <a:rPr lang="es-CL" dirty="0"/>
              <a:t>Curvas de comportamiento</a:t>
            </a:r>
          </a:p>
        </p:txBody>
      </p:sp>
      <p:sp>
        <p:nvSpPr>
          <p:cNvPr id="16" name="Rectángulo: esquina doblada 15">
            <a:extLst>
              <a:ext uri="{FF2B5EF4-FFF2-40B4-BE49-F238E27FC236}">
                <a16:creationId xmlns:a16="http://schemas.microsoft.com/office/drawing/2014/main" id="{4CFFA66F-451C-42E8-B9B4-B2F455723D67}"/>
              </a:ext>
            </a:extLst>
          </p:cNvPr>
          <p:cNvSpPr/>
          <p:nvPr/>
        </p:nvSpPr>
        <p:spPr>
          <a:xfrm>
            <a:off x="386714" y="2172747"/>
            <a:ext cx="3807744" cy="4183434"/>
          </a:xfrm>
          <a:prstGeom prst="foldedCorne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8" name="CuadroTexto 17">
            <a:extLst>
              <a:ext uri="{FF2B5EF4-FFF2-40B4-BE49-F238E27FC236}">
                <a16:creationId xmlns:a16="http://schemas.microsoft.com/office/drawing/2014/main" id="{AEAF9B95-1462-4195-AFEB-708F9CE57153}"/>
              </a:ext>
            </a:extLst>
          </p:cNvPr>
          <p:cNvSpPr txBox="1"/>
          <p:nvPr/>
        </p:nvSpPr>
        <p:spPr>
          <a:xfrm>
            <a:off x="835989" y="2229829"/>
            <a:ext cx="2909194" cy="584775"/>
          </a:xfrm>
          <a:prstGeom prst="rect">
            <a:avLst/>
          </a:prstGeom>
          <a:noFill/>
        </p:spPr>
        <p:txBody>
          <a:bodyPr wrap="none" rtlCol="0">
            <a:spAutoFit/>
          </a:bodyPr>
          <a:lstStyle/>
          <a:p>
            <a:r>
              <a:rPr lang="es-CL" sz="3200" dirty="0"/>
              <a:t>Diagrama causal</a:t>
            </a:r>
          </a:p>
        </p:txBody>
      </p:sp>
      <p:sp>
        <p:nvSpPr>
          <p:cNvPr id="19" name="Rectángulo 18">
            <a:extLst>
              <a:ext uri="{FF2B5EF4-FFF2-40B4-BE49-F238E27FC236}">
                <a16:creationId xmlns:a16="http://schemas.microsoft.com/office/drawing/2014/main" id="{3F60CE92-3860-432F-A8B0-6DD2A0F60499}"/>
              </a:ext>
            </a:extLst>
          </p:cNvPr>
          <p:cNvSpPr/>
          <p:nvPr/>
        </p:nvSpPr>
        <p:spPr>
          <a:xfrm>
            <a:off x="970873" y="3679772"/>
            <a:ext cx="899285" cy="369332"/>
          </a:xfrm>
          <a:prstGeom prst="rect">
            <a:avLst/>
          </a:prstGeom>
        </p:spPr>
        <p:txBody>
          <a:bodyPr wrap="none">
            <a:spAutoFit/>
          </a:bodyPr>
          <a:lstStyle/>
          <a:p>
            <a:r>
              <a:rPr lang="es-CL" dirty="0"/>
              <a:t>factor a</a:t>
            </a:r>
          </a:p>
        </p:txBody>
      </p:sp>
      <p:sp>
        <p:nvSpPr>
          <p:cNvPr id="20" name="Rectángulo 19">
            <a:extLst>
              <a:ext uri="{FF2B5EF4-FFF2-40B4-BE49-F238E27FC236}">
                <a16:creationId xmlns:a16="http://schemas.microsoft.com/office/drawing/2014/main" id="{6478A170-BDDA-4ADC-B0A0-329284311927}"/>
              </a:ext>
            </a:extLst>
          </p:cNvPr>
          <p:cNvSpPr/>
          <p:nvPr/>
        </p:nvSpPr>
        <p:spPr>
          <a:xfrm>
            <a:off x="2549402" y="4620738"/>
            <a:ext cx="910506" cy="369332"/>
          </a:xfrm>
          <a:prstGeom prst="rect">
            <a:avLst/>
          </a:prstGeom>
        </p:spPr>
        <p:txBody>
          <a:bodyPr wrap="none">
            <a:spAutoFit/>
          </a:bodyPr>
          <a:lstStyle/>
          <a:p>
            <a:r>
              <a:rPr lang="es-CL" dirty="0"/>
              <a:t>factor b</a:t>
            </a:r>
          </a:p>
        </p:txBody>
      </p:sp>
      <p:sp>
        <p:nvSpPr>
          <p:cNvPr id="21" name="Rectángulo 20">
            <a:extLst>
              <a:ext uri="{FF2B5EF4-FFF2-40B4-BE49-F238E27FC236}">
                <a16:creationId xmlns:a16="http://schemas.microsoft.com/office/drawing/2014/main" id="{6C74F046-B2D0-415A-87D6-25382A4836CB}"/>
              </a:ext>
            </a:extLst>
          </p:cNvPr>
          <p:cNvSpPr/>
          <p:nvPr/>
        </p:nvSpPr>
        <p:spPr>
          <a:xfrm>
            <a:off x="950651" y="5336057"/>
            <a:ext cx="910506" cy="369332"/>
          </a:xfrm>
          <a:prstGeom prst="rect">
            <a:avLst/>
          </a:prstGeom>
        </p:spPr>
        <p:txBody>
          <a:bodyPr wrap="none">
            <a:spAutoFit/>
          </a:bodyPr>
          <a:lstStyle/>
          <a:p>
            <a:r>
              <a:rPr lang="es-CL" dirty="0"/>
              <a:t>factor c</a:t>
            </a:r>
          </a:p>
        </p:txBody>
      </p:sp>
      <p:sp>
        <p:nvSpPr>
          <p:cNvPr id="22" name="CuadroTexto 21">
            <a:extLst>
              <a:ext uri="{FF2B5EF4-FFF2-40B4-BE49-F238E27FC236}">
                <a16:creationId xmlns:a16="http://schemas.microsoft.com/office/drawing/2014/main" id="{82DD4C09-D984-4A70-B820-CCAB6D9883CE}"/>
              </a:ext>
            </a:extLst>
          </p:cNvPr>
          <p:cNvSpPr txBox="1"/>
          <p:nvPr/>
        </p:nvSpPr>
        <p:spPr>
          <a:xfrm>
            <a:off x="2968516" y="6405307"/>
            <a:ext cx="2089226" cy="369332"/>
          </a:xfrm>
          <a:prstGeom prst="rect">
            <a:avLst/>
          </a:prstGeom>
          <a:noFill/>
        </p:spPr>
        <p:txBody>
          <a:bodyPr wrap="none" rtlCol="0">
            <a:spAutoFit/>
          </a:bodyPr>
          <a:lstStyle/>
          <a:p>
            <a:r>
              <a:rPr lang="es-CL" dirty="0"/>
              <a:t>Apellidos y nombres</a:t>
            </a:r>
          </a:p>
        </p:txBody>
      </p:sp>
      <p:sp>
        <p:nvSpPr>
          <p:cNvPr id="23" name="Rectángulo 22">
            <a:extLst>
              <a:ext uri="{FF2B5EF4-FFF2-40B4-BE49-F238E27FC236}">
                <a16:creationId xmlns:a16="http://schemas.microsoft.com/office/drawing/2014/main" id="{D11E9EEA-C545-4B01-A279-23E312079595}"/>
              </a:ext>
            </a:extLst>
          </p:cNvPr>
          <p:cNvSpPr/>
          <p:nvPr/>
        </p:nvSpPr>
        <p:spPr>
          <a:xfrm rot="956773">
            <a:off x="5344047" y="1089801"/>
            <a:ext cx="3548542" cy="9144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800" b="1" dirty="0">
                <a:solidFill>
                  <a:schemeClr val="tx1"/>
                </a:solidFill>
              </a:rPr>
              <a:t>Trabajar en duplas</a:t>
            </a:r>
          </a:p>
        </p:txBody>
      </p:sp>
    </p:spTree>
    <p:extLst>
      <p:ext uri="{BB962C8B-B14F-4D97-AF65-F5344CB8AC3E}">
        <p14:creationId xmlns:p14="http://schemas.microsoft.com/office/powerpoint/2010/main" val="831364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281</TotalTime>
  <Words>833</Words>
  <Application>Microsoft Office PowerPoint</Application>
  <PresentationFormat>Presentación en pantalla (4:3)</PresentationFormat>
  <Paragraphs>150</Paragraphs>
  <Slides>24</Slides>
  <Notes>5</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24</vt:i4>
      </vt:variant>
    </vt:vector>
  </HeadingPairs>
  <TitlesOfParts>
    <vt:vector size="32" baseType="lpstr">
      <vt:lpstr>Arial</vt:lpstr>
      <vt:lpstr>Arial Black</vt:lpstr>
      <vt:lpstr>Calibri</vt:lpstr>
      <vt:lpstr>Calibri Light</vt:lpstr>
      <vt:lpstr>Comic Sans MS</vt:lpstr>
      <vt:lpstr>Impact</vt:lpstr>
      <vt:lpstr>Open Sans</vt:lpstr>
      <vt:lpstr>Tema de Office</vt:lpstr>
      <vt:lpstr>Presentación de PowerPoint</vt:lpstr>
      <vt:lpstr>Presentación de PowerPoint</vt:lpstr>
      <vt:lpstr>Presentación de PowerPoint</vt:lpstr>
      <vt:lpstr>Kurt Lewin</vt:lpstr>
      <vt:lpstr>David Kolb</vt:lpstr>
      <vt:lpstr>Chris Argyris y Donald Schön</vt:lpstr>
      <vt:lpstr>OMCA (Schaffernicht)</vt:lpstr>
      <vt:lpstr>Nonaka y  Takeuchi</vt:lpstr>
      <vt:lpstr>Conocimiento tácito y explícito</vt:lpstr>
      <vt:lpstr>Conocimiento  tácito</vt:lpstr>
      <vt:lpstr>Conocimiento tácito</vt:lpstr>
      <vt:lpstr>Conocimiento tácito</vt:lpstr>
      <vt:lpstr>Conocimiento tácito y explícito</vt:lpstr>
      <vt:lpstr>Conocimiento y competencia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Martin Schaffernicht</dc:creator>
  <cp:lastModifiedBy>Martin Schaffernicht</cp:lastModifiedBy>
  <cp:revision>20</cp:revision>
  <dcterms:created xsi:type="dcterms:W3CDTF">2019-03-12T13:34:18Z</dcterms:created>
  <dcterms:modified xsi:type="dcterms:W3CDTF">2019-03-12T18:15:43Z</dcterms:modified>
</cp:coreProperties>
</file>